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7" r:id="rId2"/>
    <p:sldId id="283" r:id="rId3"/>
    <p:sldId id="340" r:id="rId4"/>
    <p:sldId id="289" r:id="rId5"/>
    <p:sldId id="291" r:id="rId6"/>
    <p:sldId id="290" r:id="rId7"/>
    <p:sldId id="294" r:id="rId8"/>
    <p:sldId id="295" r:id="rId9"/>
    <p:sldId id="344" r:id="rId10"/>
    <p:sldId id="296" r:id="rId11"/>
    <p:sldId id="299" r:id="rId12"/>
    <p:sldId id="300" r:id="rId13"/>
    <p:sldId id="302" r:id="rId14"/>
    <p:sldId id="298" r:id="rId15"/>
    <p:sldId id="304" r:id="rId16"/>
    <p:sldId id="305" r:id="rId17"/>
    <p:sldId id="306" r:id="rId18"/>
    <p:sldId id="307" r:id="rId19"/>
    <p:sldId id="308" r:id="rId20"/>
    <p:sldId id="309" r:id="rId21"/>
    <p:sldId id="310" r:id="rId22"/>
    <p:sldId id="312" r:id="rId23"/>
    <p:sldId id="313" r:id="rId24"/>
    <p:sldId id="314" r:id="rId25"/>
    <p:sldId id="315" r:id="rId26"/>
    <p:sldId id="316" r:id="rId27"/>
    <p:sldId id="317" r:id="rId28"/>
    <p:sldId id="318" r:id="rId29"/>
    <p:sldId id="319" r:id="rId30"/>
    <p:sldId id="320" r:id="rId31"/>
    <p:sldId id="322" r:id="rId32"/>
    <p:sldId id="323" r:id="rId33"/>
    <p:sldId id="345" r:id="rId34"/>
    <p:sldId id="324" r:id="rId35"/>
    <p:sldId id="347" r:id="rId36"/>
    <p:sldId id="348" r:id="rId37"/>
    <p:sldId id="326" r:id="rId38"/>
    <p:sldId id="327" r:id="rId39"/>
    <p:sldId id="328" r:id="rId40"/>
    <p:sldId id="329" r:id="rId41"/>
    <p:sldId id="330" r:id="rId42"/>
    <p:sldId id="331" r:id="rId43"/>
    <p:sldId id="341" r:id="rId44"/>
    <p:sldId id="332" r:id="rId45"/>
    <p:sldId id="333" r:id="rId46"/>
    <p:sldId id="334" r:id="rId47"/>
    <p:sldId id="335" r:id="rId48"/>
    <p:sldId id="336" r:id="rId49"/>
    <p:sldId id="338" r:id="rId50"/>
    <p:sldId id="339" r:id="rId51"/>
    <p:sldId id="343" r:id="rId52"/>
    <p:sldId id="269" r:id="rId53"/>
    <p:sldId id="265" r:id="rId54"/>
    <p:sldId id="271" r:id="rId55"/>
    <p:sldId id="281" r:id="rId56"/>
    <p:sldId id="280" r:id="rId57"/>
    <p:sldId id="274" r:id="rId58"/>
    <p:sldId id="287" r:id="rId59"/>
    <p:sldId id="292" r:id="rId60"/>
    <p:sldId id="293" r:id="rId61"/>
    <p:sldId id="278" r:id="rId62"/>
    <p:sldId id="288" r:id="rId63"/>
    <p:sldId id="349" r:id="rId64"/>
    <p:sldId id="301" r:id="rId65"/>
    <p:sldId id="303" r:id="rId66"/>
    <p:sldId id="311" r:id="rId67"/>
    <p:sldId id="321" r:id="rId6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3DF20-F053-43F3-9E38-9A96DD3E2D39}" v="8" dt="2021-05-31T18:22:30.381"/>
    <p1510:client id="{E5031C38-8920-4458-9537-780BCBEE7E2E}" v="21" dt="2020-07-02T00:26:40.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92819" autoAdjust="0"/>
  </p:normalViewPr>
  <p:slideViewPr>
    <p:cSldViewPr snapToGrid="0">
      <p:cViewPr varScale="1">
        <p:scale>
          <a:sx n="69" d="100"/>
          <a:sy n="69" d="100"/>
        </p:scale>
        <p:origin x="768" y="66"/>
      </p:cViewPr>
      <p:guideLst/>
    </p:cSldViewPr>
  </p:slideViewPr>
  <p:outlineViewPr>
    <p:cViewPr>
      <p:scale>
        <a:sx n="33" d="100"/>
        <a:sy n="33" d="100"/>
      </p:scale>
      <p:origin x="0" y="-61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E5031C38-8920-4458-9537-780BCBEE7E2E}"/>
    <pc:docChg chg="modSld">
      <pc:chgData name="Felipe Augusto Pereira de Figueiredo" userId="e1771b70d906f94b" providerId="Windows Live" clId="Web-{E5031C38-8920-4458-9537-780BCBEE7E2E}" dt="2020-07-02T00:26:40.931" v="98" actId="1076"/>
      <pc:docMkLst>
        <pc:docMk/>
      </pc:docMkLst>
      <pc:sldChg chg="addSp modSp modNotes">
        <pc:chgData name="Felipe Augusto Pereira de Figueiredo" userId="e1771b70d906f94b" providerId="Windows Live" clId="Web-{E5031C38-8920-4458-9537-780BCBEE7E2E}" dt="2020-07-02T00:26:40.931" v="98" actId="1076"/>
        <pc:sldMkLst>
          <pc:docMk/>
          <pc:sldMk cId="1568502510" sldId="309"/>
        </pc:sldMkLst>
        <pc:spChg chg="add mod">
          <ac:chgData name="Felipe Augusto Pereira de Figueiredo" userId="e1771b70d906f94b" providerId="Windows Live" clId="Web-{E5031C38-8920-4458-9537-780BCBEE7E2E}" dt="2020-07-02T00:26:40.931" v="98" actId="1076"/>
          <ac:spMkLst>
            <pc:docMk/>
            <pc:sldMk cId="1568502510" sldId="309"/>
            <ac:spMk id="6" creationId="{1BA221F4-1C27-4904-8204-555C8539A5F3}"/>
          </ac:spMkLst>
        </pc:spChg>
        <pc:picChg chg="mod">
          <ac:chgData name="Felipe Augusto Pereira de Figueiredo" userId="e1771b70d906f94b" providerId="Windows Live" clId="Web-{E5031C38-8920-4458-9537-780BCBEE7E2E}" dt="2020-07-02T00:25:19.938" v="81" actId="1076"/>
          <ac:picMkLst>
            <pc:docMk/>
            <pc:sldMk cId="1568502510" sldId="309"/>
            <ac:picMk id="4" creationId="{00000000-0000-0000-0000-000000000000}"/>
          </ac:picMkLst>
        </pc:picChg>
      </pc:sldChg>
    </pc:docChg>
  </pc:docChgLst>
  <pc:docChgLst>
    <pc:chgData name="Felipe Augusto Pereira de Figueiredo" userId="e1771b70d906f94b" providerId="Windows Live" clId="Web-{A0A3DF20-F053-43F3-9E38-9A96DD3E2D39}"/>
    <pc:docChg chg="modSld">
      <pc:chgData name="Felipe Augusto Pereira de Figueiredo" userId="e1771b70d906f94b" providerId="Windows Live" clId="Web-{A0A3DF20-F053-43F3-9E38-9A96DD3E2D39}" dt="2021-05-31T18:22:30.381" v="3" actId="20577"/>
      <pc:docMkLst>
        <pc:docMk/>
      </pc:docMkLst>
      <pc:sldChg chg="modSp">
        <pc:chgData name="Felipe Augusto Pereira de Figueiredo" userId="e1771b70d906f94b" providerId="Windows Live" clId="Web-{A0A3DF20-F053-43F3-9E38-9A96DD3E2D39}" dt="2021-05-31T18:22:30.381" v="3" actId="20577"/>
        <pc:sldMkLst>
          <pc:docMk/>
          <pc:sldMk cId="4268919854" sldId="343"/>
        </pc:sldMkLst>
        <pc:spChg chg="mod">
          <ac:chgData name="Felipe Augusto Pereira de Figueiredo" userId="e1771b70d906f94b" providerId="Windows Live" clId="Web-{A0A3DF20-F053-43F3-9E38-9A96DD3E2D39}" dt="2021-05-31T18:22:30.381" v="3" actId="20577"/>
          <ac:spMkLst>
            <pc:docMk/>
            <pc:sldMk cId="4268919854" sldId="343"/>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22/09/2021</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cikit-learn.org/stable/modules/neural_networks_supervised.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1" dirty="0"/>
          </a:p>
          <a:p>
            <a:r>
              <a:rPr lang="pt-BR" b="1" dirty="0"/>
              <a:t>Referências</a:t>
            </a:r>
            <a:endParaRPr lang="pt-BR" dirty="0"/>
          </a:p>
          <a:p>
            <a:r>
              <a:rPr lang="pt-BR" dirty="0"/>
              <a:t>[1] CYBENKO, G., “Approximation by Superpositions of a Sigmoidal Function”, Mathematics of Control, Signals and Systems, Vol. 2, No. 4, pp. 303 – 314, 1989. </a:t>
            </a:r>
          </a:p>
          <a:p>
            <a:r>
              <a:rPr lang="pt-BR" dirty="0"/>
              <a:t>[2] GOODFELLOW, I., BENGIO, Y., COURVILLE, A., Deep Learning, MIT Press, 2016. HAYKIN, S. Neural Networks and Learning Machines, 3rd edition, Prentice-Hall, 2008.</a:t>
            </a:r>
          </a:p>
          <a:p>
            <a:r>
              <a:rPr lang="pt-BR" dirty="0"/>
              <a:t>[3] MAAS, A. L., HANNUN, A. Y., NG, A. Y. “Rectifier Nonlinearities Improve Neural Network Acoustic Models”. Proceedings of the 30th International Conference on Machine Learning (ICML), Atlanta, Georgia, USA, 2013.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425497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smtClean="0">
                <a:solidFill>
                  <a:srgbClr val="00B0F0"/>
                </a:solidFill>
              </a:rPr>
              <a:t>Exemplo: FunctionApproximationWithMLP.ipynb</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3274058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a:t>
            </a:r>
            <a:r>
              <a:rPr lang="pt-BR" baseline="0" dirty="0"/>
              <a:t> função de custo também é conhecida como função de perda (loss) ou função objetivo.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3595960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necessário, existem métodos numéricos para “forçar” que</a:t>
            </a:r>
            <a:r>
              <a:rPr lang="pt-BR" baseline="0" dirty="0"/>
              <a:t> a matriz hessiana seja inversível</a:t>
            </a:r>
            <a:r>
              <a:rPr lang="pt-BR" dirty="0"/>
              <a:t>.</a:t>
            </a:r>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5456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Ponto de </a:t>
            </a:r>
            <a:r>
              <a:rPr lang="en-US" dirty="0" err="1">
                <a:cs typeface="Calibri"/>
              </a:rPr>
              <a:t>sela</a:t>
            </a:r>
            <a:r>
              <a:rPr lang="en-US" dirty="0">
                <a:cs typeface="Calibri"/>
              </a:rPr>
              <a:t>: um </a:t>
            </a:r>
            <a:r>
              <a:rPr lang="en-US" dirty="0" err="1">
                <a:cs typeface="Calibri"/>
              </a:rPr>
              <a:t>ponto</a:t>
            </a:r>
            <a:r>
              <a:rPr lang="en-US" dirty="0">
                <a:cs typeface="Calibri"/>
              </a:rPr>
              <a:t> que é um </a:t>
            </a:r>
            <a:r>
              <a:rPr lang="en-US" dirty="0" err="1">
                <a:cs typeface="Calibri"/>
              </a:rPr>
              <a:t>mínimo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um </a:t>
            </a:r>
            <a:r>
              <a:rPr lang="en-US" dirty="0" err="1">
                <a:cs typeface="Calibri"/>
              </a:rPr>
              <a:t>eixo</a:t>
            </a:r>
            <a:r>
              <a:rPr lang="en-US" dirty="0">
                <a:cs typeface="Calibri"/>
              </a:rPr>
              <a:t> mas um </a:t>
            </a:r>
            <a:r>
              <a:rPr lang="en-US" dirty="0" err="1">
                <a:cs typeface="Calibri"/>
              </a:rPr>
              <a:t>máximo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outro </a:t>
            </a:r>
            <a:r>
              <a:rPr lang="en-US" dirty="0" err="1">
                <a:cs typeface="Calibri"/>
              </a:rPr>
              <a:t>eixo</a:t>
            </a:r>
            <a:r>
              <a:rPr lang="en-US" dirty="0">
                <a:cs typeface="Calibri"/>
              </a:rPr>
              <a:t>.</a:t>
            </a:r>
          </a:p>
        </p:txBody>
      </p:sp>
      <p:sp>
        <p:nvSpPr>
          <p:cNvPr id="4" name="Slide Number Placeholder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17865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processo de ajuste</a:t>
            </a:r>
            <a:r>
              <a:rPr lang="pt-BR" baseline="0" dirty="0"/>
              <a:t> dos pesos da rede neural pode ser resumido da seguinte forma</a:t>
            </a:r>
            <a:r>
              <a:rPr lang="pt-BR" dirty="0"/>
              <a:t>: para cada exemplo de treinamento, o algoritmo de retropropagação primeiro faz uma previsão (passagem direta, ou </a:t>
            </a:r>
            <a:r>
              <a:rPr lang="pt-BR" b="1" i="1" dirty="0"/>
              <a:t>forward</a:t>
            </a:r>
            <a:r>
              <a:rPr lang="pt-BR" dirty="0"/>
              <a:t>), calcula o erro e em seguida, passa por cada camada no sentido inverso para medir a contribuição do erro de cada conexão (passagem reversa) e, finalmente, o algoritmo ajusta ligeiramente os pesos da conexão para reduzir o erro (etapa do gradiente descendente).</a:t>
            </a:r>
          </a:p>
        </p:txBody>
      </p:sp>
      <p:sp>
        <p:nvSpPr>
          <p:cNvPr id="4" name="Slide Number Placeholder 3"/>
          <p:cNvSpPr>
            <a:spLocks noGrp="1"/>
          </p:cNvSpPr>
          <p:nvPr>
            <p:ph type="sldNum" sz="quarter" idx="10"/>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9086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t>
            </a:r>
            <a:r>
              <a:rPr lang="pt-BR" baseline="0" dirty="0"/>
              <a:t>a que, nas equações acima, </a:t>
            </a:r>
            <a:r>
              <a:rPr lang="pt-BR" dirty="0"/>
              <a:t>a divisão pelo número de amostras foi omitida pois isso não afeta a otimização.</a:t>
            </a:r>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4150357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2428607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3894300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Note que o </a:t>
                </a:r>
                <a14:m>
                  <m:oMath xmlns:m="http://schemas.openxmlformats.org/officeDocument/2006/math">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m:t>
                            </m:r>
                          </m:e>
                        </m:d>
                      </m:e>
                      <m:sup>
                        <m:r>
                          <a:rPr lang="pt-BR" b="0" i="1" smtClean="0">
                            <a:latin typeface="Cambria Math" panose="02040503050406030204" pitchFamily="18" charset="0"/>
                          </a:rPr>
                          <m:t>2</m:t>
                        </m:r>
                      </m:sup>
                    </m:sSup>
                  </m:oMath>
                </a14:m>
                <a:r>
                  <a:rPr lang="pt-BR" dirty="0"/>
                  <a:t> aqui não significa “ao quadrado”, mas sim a indicação de que se trata de uma saída da camada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a:t>.</a:t>
                </a:r>
              </a:p>
            </p:txBody>
          </p:sp>
        </mc:Choice>
        <mc:Fallback xmlns="">
          <p:sp>
            <p:nvSpPr>
              <p:cNvPr id="3" name="Notes Placeholder 2"/>
              <p:cNvSpPr>
                <a:spLocks noGrp="1"/>
              </p:cNvSpPr>
              <p:nvPr>
                <p:ph type="body" idx="1"/>
              </p:nvPr>
            </p:nvSpPr>
            <p:spPr/>
            <p:txBody>
              <a:bodyPr/>
              <a:lstStyle/>
              <a:p>
                <a:r>
                  <a:rPr lang="pt-BR" dirty="0" smtClean="0"/>
                  <a:t>Note que o </a:t>
                </a:r>
                <a:r>
                  <a:rPr lang="pt-BR" i="0" smtClean="0">
                    <a:latin typeface="Cambria Math" panose="02040503050406030204" pitchFamily="18" charset="0"/>
                  </a:rPr>
                  <a:t>(</a:t>
                </a:r>
                <a:r>
                  <a:rPr lang="pt-BR" b="0" i="0" smtClean="0">
                    <a:latin typeface="Cambria Math" panose="02040503050406030204" pitchFamily="18" charset="0"/>
                  </a:rPr>
                  <a:t>.)^</a:t>
                </a:r>
                <a:r>
                  <a:rPr lang="pt-BR" b="0" i="0" smtClean="0">
                    <a:latin typeface="Cambria Math" panose="02040503050406030204" pitchFamily="18" charset="0"/>
                  </a:rPr>
                  <a:t>2</a:t>
                </a:r>
                <a:r>
                  <a:rPr lang="pt-BR" dirty="0" smtClean="0"/>
                  <a:t> aqui não significa “ao quadrado”, mas sim a indicação de que se trata de uma saída da camada </a:t>
                </a:r>
                <a:r>
                  <a:rPr lang="pt-BR" b="0" i="0" smtClean="0">
                    <a:latin typeface="Cambria Math" panose="02040503050406030204" pitchFamily="18" charset="0"/>
                  </a:rPr>
                  <a:t>𝑀=2</a:t>
                </a:r>
                <a:r>
                  <a:rPr lang="pt-BR" dirty="0" smtClean="0"/>
                  <a:t>.</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3363459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feedforward (FNN).</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2458263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Embora o</a:t>
            </a:r>
            <a:r>
              <a:rPr lang="pt-BR" baseline="0" dirty="0"/>
              <a:t> gradiente descendente </a:t>
            </a:r>
            <a:r>
              <a:rPr lang="pt-BR" dirty="0"/>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decrescente dos gradientes passados e continua a se mover em sua direção.</a:t>
            </a:r>
          </a:p>
        </p:txBody>
      </p:sp>
      <p:sp>
        <p:nvSpPr>
          <p:cNvPr id="4" name="Slide Number Placeholder 3"/>
          <p:cNvSpPr>
            <a:spLocks noGrp="1"/>
          </p:cNvSpPr>
          <p:nvPr>
            <p:ph type="sldNum" sz="quarter" idx="10"/>
          </p:nvPr>
        </p:nvSpPr>
        <p:spPr/>
        <p:txBody>
          <a:bodyPr/>
          <a:lstStyle/>
          <a:p>
            <a:fld id="{F430A2A4-8C14-4B1A-AD48-7B6401078BF7}" type="slidenum">
              <a:rPr lang="pt-BR" smtClean="0"/>
              <a:t>42</a:t>
            </a:fld>
            <a:endParaRPr lang="pt-BR"/>
          </a:p>
        </p:txBody>
      </p:sp>
    </p:spTree>
    <p:extLst>
      <p:ext uri="{BB962C8B-B14F-4D97-AF65-F5344CB8AC3E}">
        <p14:creationId xmlns:p14="http://schemas.microsoft.com/office/powerpoint/2010/main" val="374835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sz="1200" dirty="0">
                    <a:solidFill>
                      <a:schemeClr val="tx1"/>
                    </a:solidFill>
                    <a:latin typeface="+mn-lt"/>
                  </a:rPr>
                  <a:t>Embora o</a:t>
                </a:r>
                <a:r>
                  <a:rPr lang="pt-BR" sz="1200" baseline="0" dirty="0">
                    <a:solidFill>
                      <a:schemeClr val="tx1"/>
                    </a:solidFill>
                    <a:latin typeface="+mn-lt"/>
                  </a:rPr>
                  <a:t> gradiente descendente </a:t>
                </a:r>
                <a:r>
                  <a:rPr lang="pt-BR" sz="1200" dirty="0">
                    <a:solidFill>
                      <a:schemeClr val="tx1"/>
                    </a:solidFill>
                    <a:latin typeface="+mn-lt"/>
                  </a:rPr>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decrescente dos gradientes passados e continua a se mover em sua direção.</a:t>
                </a:r>
              </a:p>
              <a:p>
                <a:endParaRPr lang="pt-BR"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chemeClr val="tx1"/>
                    </a:solidFill>
                    <a:latin typeface="+mn-lt"/>
                  </a:rPr>
                  <a:t>Portanto, podemos pensar no hiperparâmetro </a:t>
                </a:r>
                <a14:m>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𝜑</m:t>
                    </m:r>
                  </m:oMath>
                </a14:m>
                <a:r>
                  <a:rPr lang="pt-BR" sz="1200" dirty="0">
                    <a:solidFill>
                      <a:schemeClr val="tx1"/>
                    </a:solidFill>
                    <a:latin typeface="+mn-lt"/>
                  </a:rPr>
                  <a:t> em termos da equação </a:t>
                </a:r>
                <a14:m>
                  <m:oMath xmlns:m="http://schemas.openxmlformats.org/officeDocument/2006/math">
                    <m:f>
                      <m:fPr>
                        <m:ctrlPr>
                          <a:rPr lang="pt-BR" sz="1200" i="1">
                            <a:solidFill>
                              <a:schemeClr val="tx1"/>
                            </a:solidFill>
                            <a:latin typeface="Cambria Math" panose="02040503050406030204" pitchFamily="18" charset="0"/>
                          </a:rPr>
                        </m:ctrlPr>
                      </m:fPr>
                      <m:num>
                        <m:r>
                          <a:rPr lang="pt-BR" sz="1200" i="1">
                            <a:solidFill>
                              <a:schemeClr val="tx1"/>
                            </a:solidFill>
                            <a:latin typeface="Cambria Math" panose="02040503050406030204" pitchFamily="18" charset="0"/>
                          </a:rPr>
                          <m:t>1</m:t>
                        </m:r>
                      </m:num>
                      <m:den>
                        <m:r>
                          <a:rPr lang="pt-BR" sz="1200" i="1">
                            <a:solidFill>
                              <a:schemeClr val="tx1"/>
                            </a:solidFill>
                            <a:latin typeface="Cambria Math" panose="02040503050406030204" pitchFamily="18" charset="0"/>
                          </a:rPr>
                          <m:t>1−</m:t>
                        </m:r>
                        <m:r>
                          <a:rPr lang="pt-BR" sz="1200" i="1">
                            <a:solidFill>
                              <a:schemeClr val="tx1"/>
                            </a:solidFill>
                            <a:latin typeface="Cambria Math" panose="02040503050406030204" pitchFamily="18" charset="0"/>
                            <a:ea typeface="Cambria Math" panose="02040503050406030204" pitchFamily="18" charset="0"/>
                          </a:rPr>
                          <m:t>𝜑</m:t>
                        </m:r>
                      </m:den>
                    </m:f>
                  </m:oMath>
                </a14:m>
                <a:r>
                  <a:rPr lang="pt-BR" sz="1200" dirty="0">
                    <a:solidFill>
                      <a:schemeClr val="tx1"/>
                    </a:solidFill>
                    <a:latin typeface="+mn-lt"/>
                  </a:rPr>
                  <a:t>. Por exemplo, </a:t>
                </a:r>
                <a14:m>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𝜑</m:t>
                    </m:r>
                    <m:r>
                      <a:rPr lang="pt-BR" sz="1200" b="0" i="0" smtClean="0">
                        <a:solidFill>
                          <a:schemeClr val="tx1"/>
                        </a:solidFill>
                        <a:latin typeface="Cambria Math" panose="02040503050406030204" pitchFamily="18" charset="0"/>
                        <a:ea typeface="Cambria Math" panose="02040503050406030204" pitchFamily="18" charset="0"/>
                      </a:rPr>
                      <m:t>=0.9</m:t>
                    </m:r>
                  </m:oMath>
                </a14:m>
                <a:r>
                  <a:rPr lang="pt-BR" sz="1200" dirty="0">
                    <a:solidFill>
                      <a:schemeClr val="tx1"/>
                    </a:solidFill>
                    <a:latin typeface="+mn-lt"/>
                  </a:rPr>
                  <a:t> corresponde à multiplicação da velocidade máxima por 10 em relação ao algoritmo de descida do gradiente.</a:t>
                </a:r>
              </a:p>
              <a:p>
                <a:endParaRPr lang="pt-BR" sz="1200" dirty="0">
                  <a:solidFill>
                    <a:schemeClr val="tx1"/>
                  </a:solidFill>
                  <a:latin typeface="+mn-lt"/>
                </a:endParaRPr>
              </a:p>
            </p:txBody>
          </p:sp>
        </mc:Choice>
        <mc:Fallback xmlns="">
          <p:sp>
            <p:nvSpPr>
              <p:cNvPr id="3" name="Notes Placeholder 2"/>
              <p:cNvSpPr>
                <a:spLocks noGrp="1"/>
              </p:cNvSpPr>
              <p:nvPr>
                <p:ph type="body" idx="1"/>
              </p:nvPr>
            </p:nvSpPr>
            <p:spPr/>
            <p:txBody>
              <a:bodyPr/>
              <a:lstStyle/>
              <a:p>
                <a:r>
                  <a:rPr lang="pt-BR" sz="1200" dirty="0" smtClean="0">
                    <a:solidFill>
                      <a:schemeClr val="tx1"/>
                    </a:solidFill>
                    <a:latin typeface="+mn-lt"/>
                  </a:rPr>
                  <a:t>Embora o</a:t>
                </a:r>
                <a:r>
                  <a:rPr lang="pt-BR" sz="1200" baseline="0" dirty="0">
                    <a:solidFill>
                      <a:schemeClr val="tx1"/>
                    </a:solidFill>
                    <a:latin typeface="+mn-lt"/>
                  </a:rPr>
                  <a:t> gradiente descendente </a:t>
                </a:r>
                <a:r>
                  <a:rPr lang="pt-BR" sz="1200" dirty="0">
                    <a:solidFill>
                      <a:schemeClr val="tx1"/>
                    </a:solidFill>
                    <a:latin typeface="+mn-lt"/>
                  </a:rPr>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a:t>
                </a:r>
                <a:r>
                  <a:rPr lang="pt-BR" sz="1200" dirty="0" smtClean="0">
                    <a:solidFill>
                      <a:schemeClr val="tx1"/>
                    </a:solidFill>
                    <a:latin typeface="+mn-lt"/>
                  </a:rPr>
                  <a:t>decrescente dos </a:t>
                </a:r>
                <a:r>
                  <a:rPr lang="pt-BR" sz="1200" dirty="0">
                    <a:solidFill>
                      <a:schemeClr val="tx1"/>
                    </a:solidFill>
                    <a:latin typeface="+mn-lt"/>
                  </a:rPr>
                  <a:t>gradientes passados e continua a se mover em sua direção</a:t>
                </a:r>
                <a:r>
                  <a:rPr lang="pt-BR" sz="1200" dirty="0" smtClean="0">
                    <a:solidFill>
                      <a:schemeClr val="tx1"/>
                    </a:solidFill>
                    <a:latin typeface="+mn-lt"/>
                  </a:rPr>
                  <a:t>.</a:t>
                </a:r>
              </a:p>
              <a:p>
                <a:endParaRPr lang="pt-BR" sz="1200" dirty="0" smtClean="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tx1"/>
                    </a:solidFill>
                    <a:latin typeface="+mn-lt"/>
                  </a:rPr>
                  <a:t>Portanto, podemos pensar no hiperparâmetro </a:t>
                </a:r>
                <a:r>
                  <a:rPr lang="pt-BR" sz="1200" i="0">
                    <a:solidFill>
                      <a:schemeClr val="tx1"/>
                    </a:solidFill>
                    <a:latin typeface="+mn-lt"/>
                    <a:ea typeface="Cambria Math" panose="02040503050406030204" pitchFamily="18" charset="0"/>
                  </a:rPr>
                  <a:t>𝜑</a:t>
                </a:r>
                <a:r>
                  <a:rPr lang="pt-BR" sz="1200" dirty="0" smtClean="0">
                    <a:solidFill>
                      <a:schemeClr val="tx1"/>
                    </a:solidFill>
                    <a:latin typeface="+mn-lt"/>
                  </a:rPr>
                  <a:t> em </a:t>
                </a:r>
                <a:r>
                  <a:rPr lang="pt-BR" sz="1200" dirty="0">
                    <a:solidFill>
                      <a:schemeClr val="tx1"/>
                    </a:solidFill>
                    <a:latin typeface="+mn-lt"/>
                  </a:rPr>
                  <a:t>termos </a:t>
                </a:r>
                <a:r>
                  <a:rPr lang="pt-BR" sz="1200" dirty="0" smtClean="0">
                    <a:solidFill>
                      <a:schemeClr val="tx1"/>
                    </a:solidFill>
                    <a:latin typeface="+mn-lt"/>
                  </a:rPr>
                  <a:t>da equação </a:t>
                </a:r>
                <a:r>
                  <a:rPr lang="pt-BR" sz="1200" i="0">
                    <a:solidFill>
                      <a:schemeClr val="tx1"/>
                    </a:solidFill>
                    <a:latin typeface="+mn-lt"/>
                  </a:rPr>
                  <a:t>1/(1−</a:t>
                </a:r>
                <a:r>
                  <a:rPr lang="pt-BR" sz="1200" i="0">
                    <a:solidFill>
                      <a:schemeClr val="tx1"/>
                    </a:solidFill>
                    <a:latin typeface="+mn-lt"/>
                    <a:ea typeface="Cambria Math" panose="02040503050406030204" pitchFamily="18" charset="0"/>
                  </a:rPr>
                  <a:t>𝜑)</a:t>
                </a:r>
                <a:r>
                  <a:rPr lang="pt-BR" sz="1200" dirty="0">
                    <a:solidFill>
                      <a:schemeClr val="tx1"/>
                    </a:solidFill>
                    <a:latin typeface="+mn-lt"/>
                  </a:rPr>
                  <a:t>. Por exemplo, </a:t>
                </a:r>
                <a:r>
                  <a:rPr lang="pt-BR" sz="1200" i="0">
                    <a:solidFill>
                      <a:schemeClr val="tx1"/>
                    </a:solidFill>
                    <a:latin typeface="+mn-lt"/>
                    <a:ea typeface="Cambria Math" panose="02040503050406030204" pitchFamily="18" charset="0"/>
                  </a:rPr>
                  <a:t>𝜑</a:t>
                </a:r>
                <a:r>
                  <a:rPr lang="pt-BR" sz="1200" b="0" i="0" smtClean="0">
                    <a:solidFill>
                      <a:schemeClr val="tx1"/>
                    </a:solidFill>
                    <a:latin typeface="+mn-lt"/>
                    <a:ea typeface="Cambria Math" panose="02040503050406030204" pitchFamily="18" charset="0"/>
                  </a:rPr>
                  <a:t>=0.9</a:t>
                </a:r>
                <a:r>
                  <a:rPr lang="pt-BR" sz="1200" dirty="0" smtClean="0">
                    <a:solidFill>
                      <a:schemeClr val="tx1"/>
                    </a:solidFill>
                    <a:latin typeface="+mn-lt"/>
                  </a:rPr>
                  <a:t> </a:t>
                </a:r>
                <a:r>
                  <a:rPr lang="pt-BR" sz="1200" dirty="0">
                    <a:solidFill>
                      <a:schemeClr val="tx1"/>
                    </a:solidFill>
                    <a:latin typeface="+mn-lt"/>
                  </a:rPr>
                  <a:t>corresponde à multiplicação da velocidade máxima por 10 em relação ao algoritmo de descida do gradiente.</a:t>
                </a:r>
              </a:p>
              <a:p>
                <a:endParaRPr lang="pt-BR" sz="1200" dirty="0">
                  <a:solidFill>
                    <a:schemeClr val="tx1"/>
                  </a:solidFill>
                  <a:latin typeface="+mn-lt"/>
                </a:endParaRPr>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43</a:t>
            </a:fld>
            <a:endParaRPr lang="pt-BR"/>
          </a:p>
        </p:txBody>
      </p:sp>
    </p:spTree>
    <p:extLst>
      <p:ext uri="{BB962C8B-B14F-4D97-AF65-F5344CB8AC3E}">
        <p14:creationId xmlns:p14="http://schemas.microsoft.com/office/powerpoint/2010/main" val="4280015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mais informações</a:t>
            </a:r>
            <a:r>
              <a:rPr lang="pt-BR" baseline="0" dirty="0"/>
              <a:t> sobre esses </a:t>
            </a:r>
            <a:r>
              <a:rPr lang="pt-BR" b="1" dirty="0"/>
              <a:t>Modelos com Passo de Aprendizagem Adaptativo</a:t>
            </a:r>
            <a:r>
              <a:rPr lang="pt-BR" b="0" baseline="0" dirty="0"/>
              <a:t> 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dirty="0"/>
          </a:p>
        </p:txBody>
      </p:sp>
      <p:sp>
        <p:nvSpPr>
          <p:cNvPr id="4" name="Slide Number Placeholder 3"/>
          <p:cNvSpPr>
            <a:spLocks noGrp="1"/>
          </p:cNvSpPr>
          <p:nvPr>
            <p:ph type="sldNum" sz="quarter" idx="10"/>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3578197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ponto inicial pode determinar se o algoritmo converge, sendo alguns pontos iniciais tão instáveis que o algoritmo encontra dificuldades numéricas e falha completamente.</a:t>
            </a:r>
          </a:p>
          <a:p>
            <a:endParaRPr lang="pt-BR" dirty="0"/>
          </a:p>
          <a:p>
            <a:r>
              <a:rPr lang="pt-BR" dirty="0"/>
              <a:t>Se dois</a:t>
            </a:r>
            <a:r>
              <a:rPr lang="pt-BR" baseline="0" dirty="0"/>
              <a:t> nós </a:t>
            </a:r>
            <a:r>
              <a:rPr lang="pt-BR" dirty="0"/>
              <a:t>ocultos com a mesma função de ativação estiverem conectados às mesmas entradas, esses</a:t>
            </a:r>
            <a:r>
              <a:rPr lang="pt-BR" baseline="0" dirty="0"/>
              <a:t> nós </a:t>
            </a:r>
            <a:r>
              <a:rPr lang="pt-BR" dirty="0"/>
              <a:t>deverão ter pesos iniciais diferentes. Se eles tiverem os mesmos pesos iniciais, um algoritmo de aprendizado determinístico aplicado a um custo e modelo determinísticos atualizará constantemente essas duas unidades da mesma maneira.</a:t>
            </a:r>
            <a:r>
              <a:rPr lang="pt-BR" baseline="0" dirty="0"/>
              <a:t> </a:t>
            </a:r>
            <a:r>
              <a:rPr lang="pt-BR" dirty="0"/>
              <a:t>Mesmo que o modelo ou o algoritmo de treinamento seja capaz de usar processos estocásticos para calcular atualizações diferentes para nós diferentes, geralmente é melhor inicializar cada nó para calcular uma função diferente de todas os outros</a:t>
            </a:r>
            <a:r>
              <a:rPr lang="pt-BR" baseline="0" dirty="0"/>
              <a:t> nós</a:t>
            </a:r>
            <a:r>
              <a:rPr lang="pt-BR" dirty="0"/>
              <a:t>.</a:t>
            </a:r>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3206589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339280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empírico</a:t>
            </a:r>
            <a:r>
              <a:rPr lang="pt-BR" dirty="0" smtClean="0"/>
              <a:t>: baseado na experiência e na observação, metódicas ou não.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a:t>
            </a:r>
            <a:r>
              <a:rPr lang="pt-BR" dirty="0"/>
              <a:t>mais informações</a:t>
            </a:r>
            <a:r>
              <a:rPr lang="pt-BR" baseline="0" dirty="0"/>
              <a:t> sobre a inicialização dos pesos </a:t>
            </a:r>
            <a:r>
              <a:rPr lang="pt-BR" b="0" baseline="0" dirty="0"/>
              <a:t>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2608885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Para mais informações</a:t>
            </a:r>
            <a:r>
              <a:rPr lang="pt-BR" baseline="0" dirty="0"/>
              <a:t> sobre a implementação de redes MLP na biblioteca SciKit-Learn, visite o seguinte site:</a:t>
            </a:r>
          </a:p>
          <a:p>
            <a:endParaRPr lang="pt-BR" dirty="0"/>
          </a:p>
          <a:p>
            <a:r>
              <a:rPr lang="pt-BR" dirty="0">
                <a:hlinkClick r:id="rId3"/>
              </a:rPr>
              <a:t>https://scikit-learn.org/stable/modules/neural_networks_supervised.html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115039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SciKitMLPQPSKClassifier.ipynb</a:t>
            </a:r>
          </a:p>
        </p:txBody>
      </p:sp>
      <p:sp>
        <p:nvSpPr>
          <p:cNvPr id="4" name="Slide Number Placeholder 3"/>
          <p:cNvSpPr>
            <a:spLocks noGrp="1"/>
          </p:cNvSpPr>
          <p:nvPr>
            <p:ph type="sldNum" sz="quarter" idx="10"/>
          </p:nvPr>
        </p:nvSpPr>
        <p:spPr/>
        <p:txBody>
          <a:bodyPr/>
          <a:lstStyle/>
          <a:p>
            <a:fld id="{F430A2A4-8C14-4B1A-AD48-7B6401078BF7}" type="slidenum">
              <a:rPr lang="pt-BR" smtClean="0"/>
              <a:t>49</a:t>
            </a:fld>
            <a:endParaRPr lang="pt-BR"/>
          </a:p>
        </p:txBody>
      </p:sp>
    </p:spTree>
    <p:extLst>
      <p:ext uri="{BB962C8B-B14F-4D97-AF65-F5344CB8AC3E}">
        <p14:creationId xmlns:p14="http://schemas.microsoft.com/office/powerpoint/2010/main" val="2225570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a:t>: </a:t>
            </a:r>
            <a:r>
              <a:rPr lang="pt-BR" smtClean="0"/>
              <a:t>SciKitMLPRegression_v4.ipynb</a:t>
            </a:r>
            <a:endParaRPr lang="pt-BR" dirty="0"/>
          </a:p>
          <a:p>
            <a:endParaRPr lang="pt-BR" dirty="0"/>
          </a:p>
          <a:p>
            <a:r>
              <a:rPr lang="pt-BR" dirty="0"/>
              <a:t>N0: densidade espectral do ruído.</a:t>
            </a:r>
          </a:p>
        </p:txBody>
      </p:sp>
      <p:sp>
        <p:nvSpPr>
          <p:cNvPr id="4" name="Slide Number Placeholder 3"/>
          <p:cNvSpPr>
            <a:spLocks noGrp="1"/>
          </p:cNvSpPr>
          <p:nvPr>
            <p:ph type="sldNum" sz="quarter" idx="10"/>
          </p:nvPr>
        </p:nvSpPr>
        <p:spPr/>
        <p:txBody>
          <a:bodyPr/>
          <a:lstStyle/>
          <a:p>
            <a:fld id="{F430A2A4-8C14-4B1A-AD48-7B6401078BF7}" type="slidenum">
              <a:rPr lang="pt-BR" smtClean="0"/>
              <a:t>50</a:t>
            </a:fld>
            <a:endParaRPr lang="pt-BR"/>
          </a:p>
        </p:txBody>
      </p:sp>
    </p:spTree>
    <p:extLst>
      <p:ext uri="{BB962C8B-B14F-4D97-AF65-F5344CB8AC3E}">
        <p14:creationId xmlns:p14="http://schemas.microsoft.com/office/powerpoint/2010/main" val="3438320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feedforward (FNN).</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78113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Rumelhart</a:t>
            </a:r>
            <a:r>
              <a:rPr lang="pt-BR" dirty="0"/>
              <a:t> e</a:t>
            </a:r>
            <a:r>
              <a:rPr lang="pt-BR" baseline="0" dirty="0"/>
              <a:t> seus colegas, </a:t>
            </a:r>
            <a:r>
              <a:rPr lang="pt-BR" dirty="0"/>
              <a:t>fizeram uma alteração fundamental na arquitetura do perceptron: substituíram a função step pela função logística (ou sigmoide).</a:t>
            </a:r>
            <a:r>
              <a:rPr lang="pt-BR" baseline="0" dirty="0"/>
              <a:t> </a:t>
            </a:r>
            <a:r>
              <a:rPr lang="pt-BR" dirty="0"/>
              <a:t>Isso foi essencial porque a função step contém apenas segmentos planos, portanto, não há gradiente com o qual se trabalhar (i.e.,</a:t>
            </a:r>
            <a:r>
              <a:rPr lang="pt-BR" baseline="0" dirty="0"/>
              <a:t> o algortimo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algortimo do gradiente descendente </a:t>
            </a:r>
            <a:r>
              <a:rPr lang="pt-BR" dirty="0"/>
              <a:t>faça progresso a cada passo.</a:t>
            </a:r>
          </a:p>
          <a:p>
            <a:endParaRPr lang="pt-BR"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92419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derivada será importante, como veremos, no processo de aprendizado da rede neural.</a:t>
            </a:r>
          </a:p>
        </p:txBody>
      </p:sp>
      <p:sp>
        <p:nvSpPr>
          <p:cNvPr id="4" name="Slide Number Placeholder 3"/>
          <p:cNvSpPr>
            <a:spLocks noGrp="1"/>
          </p:cNvSpPr>
          <p:nvPr>
            <p:ph type="sldNum" sz="quarter" idx="10"/>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02589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242222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Existem vários</a:t>
            </a:r>
            <a:r>
              <a:rPr lang="pt-BR" baseline="0" dirty="0" smtClean="0"/>
              <a:t> outros tipos de funções de ativação, cada uma com suas vantagens e desvantagens.</a:t>
            </a:r>
          </a:p>
          <a:p>
            <a:r>
              <a:rPr lang="pt-BR" baseline="0" dirty="0" smtClean="0"/>
              <a:t>O link abaixo contem uma lista com vários tipos de funções de ativação.</a:t>
            </a:r>
          </a:p>
          <a:p>
            <a:r>
              <a:rPr lang="pt-BR" dirty="0" smtClean="0">
                <a:hlinkClick r:id="rId3"/>
              </a:rPr>
              <a:t>https://en.wikipedia.org/wiki/Activation_function#Comparison_of_activation_functions</a:t>
            </a:r>
            <a:endParaRPr lang="pt-BR"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3669037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https://stats.stackexchange.com/questions/126238/what-are-the-advantages-of-relu-over-sigmoid-function-in-deep-neural-networks#:~:text=The%20main%20reason%20why%20ReLu,deep%20network%20with%20sigmoid%20activation.</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3143507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11</a:t>
            </a:fld>
            <a:endParaRPr lang="pt-BR"/>
          </a:p>
        </p:txBody>
      </p:sp>
    </p:spTree>
    <p:extLst>
      <p:ext uri="{BB962C8B-B14F-4D97-AF65-F5344CB8AC3E}">
        <p14:creationId xmlns:p14="http://schemas.microsoft.com/office/powerpoint/2010/main" val="389701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22/09/2021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22/09/2021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22/09/2021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22/09/2021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22/09/2021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22/09/2021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22/09/2021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22/09/2021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22/09/2021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22/09/2021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22/09/2021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22/09/2021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scikit-learn.org/stable/related_projects.html#related-project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3.png"/><Relationship Id="rId26" Type="http://schemas.openxmlformats.org/officeDocument/2006/relationships/image" Target="../media/image77.png"/><Relationship Id="rId3" Type="http://schemas.openxmlformats.org/officeDocument/2006/relationships/image" Target="../media/image300.png"/><Relationship Id="rId21" Type="http://schemas.openxmlformats.org/officeDocument/2006/relationships/image" Target="../media/image75.png"/><Relationship Id="rId7" Type="http://schemas.openxmlformats.org/officeDocument/2006/relationships/image" Target="../media/image64.png"/><Relationship Id="rId12" Type="http://schemas.openxmlformats.org/officeDocument/2006/relationships/image" Target="../media/image231.png"/><Relationship Id="rId17" Type="http://schemas.openxmlformats.org/officeDocument/2006/relationships/image" Target="../media/image72.png"/><Relationship Id="rId25" Type="http://schemas.openxmlformats.org/officeDocument/2006/relationships/image" Target="../media/image450.png"/><Relationship Id="rId2" Type="http://schemas.openxmlformats.org/officeDocument/2006/relationships/image" Target="../media/image290.png"/><Relationship Id="rId16" Type="http://schemas.openxmlformats.org/officeDocument/2006/relationships/image" Target="../media/image71.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440.png"/><Relationship Id="rId5" Type="http://schemas.openxmlformats.org/officeDocument/2006/relationships/image" Target="../media/image320.png"/><Relationship Id="rId15" Type="http://schemas.openxmlformats.org/officeDocument/2006/relationships/image" Target="../media/image191.png"/><Relationship Id="rId23" Type="http://schemas.openxmlformats.org/officeDocument/2006/relationships/image" Target="../media/image76.png"/><Relationship Id="rId10" Type="http://schemas.openxmlformats.org/officeDocument/2006/relationships/image" Target="../media/image67.png"/><Relationship Id="rId19"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420.png"/></Relationships>
</file>

<file path=ppt/slides/_rels/slide5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1.png"/><Relationship Id="rId7"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280.png"/><Relationship Id="rId4" Type="http://schemas.openxmlformats.org/officeDocument/2006/relationships/image" Target="../media/image78.png"/><Relationship Id="rId9" Type="http://schemas.openxmlformats.org/officeDocument/2006/relationships/image" Target="../media/image270.png"/></Relationships>
</file>

<file path=ppt/slides/_rels/slide5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240.png"/></Relationships>
</file>

<file path=ppt/slides/_rels/slide5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231.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6"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3.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261.png"/><Relationship Id="rId7" Type="http://schemas.openxmlformats.org/officeDocument/2006/relationships/image" Target="../media/image301.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1.png"/><Relationship Id="rId4" Type="http://schemas.openxmlformats.org/officeDocument/2006/relationships/image" Target="../media/image271.png"/><Relationship Id="rId9" Type="http://schemas.openxmlformats.org/officeDocument/2006/relationships/image" Target="../media/image321.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40.png"/><Relationship Id="rId7" Type="http://schemas.openxmlformats.org/officeDocument/2006/relationships/image" Target="../media/image390.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60.png"/><Relationship Id="rId10" Type="http://schemas.openxmlformats.org/officeDocument/2006/relationships/image" Target="../media/image430.png"/><Relationship Id="rId4" Type="http://schemas.openxmlformats.org/officeDocument/2006/relationships/image" Target="../media/image350.png"/><Relationship Id="rId9" Type="http://schemas.openxmlformats.org/officeDocument/2006/relationships/image" Target="../media/image410.png"/></Relationships>
</file>

<file path=ppt/slides/_rels/slide6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62.png"/><Relationship Id="rId7" Type="http://schemas.openxmlformats.org/officeDocument/2006/relationships/image" Target="../media/image10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1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6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0.png"/><Relationship Id="rId7" Type="http://schemas.openxmlformats.org/officeDocument/2006/relationships/image" Target="../media/image57.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0.png"/><Relationship Id="rId10" Type="http://schemas.openxmlformats.org/officeDocument/2006/relationships/image" Target="../media/image600.png"/><Relationship Id="rId4" Type="http://schemas.openxmlformats.org/officeDocument/2006/relationships/image" Target="../media/image540.png"/><Relationship Id="rId9" Type="http://schemas.openxmlformats.org/officeDocument/2006/relationships/image" Target="../media/image590.png"/></Relationships>
</file>

<file path=ppt/slides/_rels/slide66.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620.png"/><Relationship Id="rId21" Type="http://schemas.openxmlformats.org/officeDocument/2006/relationships/image" Target="../media/image114.png"/><Relationship Id="rId7" Type="http://schemas.openxmlformats.org/officeDocument/2006/relationships/image" Target="../media/image10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610.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04.png"/><Relationship Id="rId5" Type="http://schemas.openxmlformats.org/officeDocument/2006/relationships/image" Target="../media/image980.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0.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6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6.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970.png"/><Relationship Id="rId9" Type="http://schemas.openxmlformats.org/officeDocument/2006/relationships/image" Target="../media/image122.png"/><Relationship Id="rId1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TP555 - Inteligência Artificial e Machine Learning:</a:t>
            </a:r>
            <a:r>
              <a:rPr lang="pt-BR" dirty="0"/>
              <a:t/>
            </a:r>
            <a:br>
              <a:rPr lang="pt-BR" dirty="0"/>
            </a:br>
            <a:r>
              <a:rPr lang="pt-BR" b="1" i="1" dirty="0"/>
              <a:t>Redes Neurais Artificiais (Parte II)</a:t>
            </a:r>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214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
            </a:r>
            <a:r>
              <a:rPr lang="pt-BR" dirty="0" smtClean="0"/>
              <a:t>ativação</a:t>
            </a:r>
            <a:endParaRPr lang="pt-BR" dirty="0"/>
          </a:p>
        </p:txBody>
      </p:sp>
      <p:sp>
        <p:nvSpPr>
          <p:cNvPr id="3" name="Content Placeholder 2"/>
          <p:cNvSpPr>
            <a:spLocks noGrp="1"/>
          </p:cNvSpPr>
          <p:nvPr>
            <p:ph idx="1"/>
          </p:nvPr>
        </p:nvSpPr>
        <p:spPr>
          <a:xfrm>
            <a:off x="838200" y="1825624"/>
            <a:ext cx="11120438" cy="4760914"/>
          </a:xfrm>
        </p:spPr>
        <p:txBody>
          <a:bodyPr>
            <a:normAutofit/>
          </a:bodyPr>
          <a:lstStyle/>
          <a:p>
            <a:r>
              <a:rPr lang="pt-BR" dirty="0" smtClean="0"/>
              <a:t>Vantagens </a:t>
            </a:r>
            <a:r>
              <a:rPr lang="pt-BR" dirty="0"/>
              <a:t>da </a:t>
            </a:r>
            <a:r>
              <a:rPr lang="pt-BR" b="1" i="1" dirty="0" smtClean="0"/>
              <a:t>função retificadora</a:t>
            </a:r>
            <a:r>
              <a:rPr lang="pt-BR" dirty="0"/>
              <a:t>:</a:t>
            </a:r>
            <a:endParaRPr lang="pt-BR" dirty="0" smtClean="0"/>
          </a:p>
          <a:p>
            <a:pPr lvl="1">
              <a:buFont typeface="Wingdings" panose="05000000000000000000" pitchFamily="2" charset="2"/>
              <a:buChar char="§"/>
            </a:pPr>
            <a:r>
              <a:rPr lang="pt-BR" dirty="0" smtClean="0"/>
              <a:t>A função e sua derivada são mais rápidas </a:t>
            </a:r>
            <a:r>
              <a:rPr lang="pt-BR" dirty="0"/>
              <a:t>de calcular do que a </a:t>
            </a:r>
            <a:r>
              <a:rPr lang="pt-BR" dirty="0" smtClean="0"/>
              <a:t>funções logística e tangente hiperbólica.</a:t>
            </a:r>
          </a:p>
          <a:p>
            <a:pPr lvl="1">
              <a:buFont typeface="Wingdings" panose="05000000000000000000" pitchFamily="2" charset="2"/>
              <a:buChar char="§"/>
            </a:pPr>
            <a:r>
              <a:rPr lang="pt-BR" dirty="0" smtClean="0"/>
              <a:t>Não sofre com </a:t>
            </a:r>
            <a:r>
              <a:rPr lang="pt-BR" dirty="0"/>
              <a:t>o problema </a:t>
            </a:r>
            <a:r>
              <a:rPr lang="pt-BR" dirty="0" smtClean="0"/>
              <a:t>da diminuição do gradiente</a:t>
            </a:r>
            <a:r>
              <a:rPr lang="pt-BR" dirty="0"/>
              <a:t>: </a:t>
            </a:r>
            <a:r>
              <a:rPr lang="pt-BR" dirty="0" smtClean="0"/>
              <a:t>o </a:t>
            </a:r>
            <a:r>
              <a:rPr lang="pt-BR" dirty="0"/>
              <a:t>gradiente é multiplicado várias vezes </a:t>
            </a:r>
            <a:r>
              <a:rPr lang="pt-BR" dirty="0" smtClean="0"/>
              <a:t>com o algoritmo da </a:t>
            </a:r>
            <a:r>
              <a:rPr lang="pt-BR" b="1" i="1" dirty="0" smtClean="0"/>
              <a:t>retropropagação</a:t>
            </a:r>
            <a:r>
              <a:rPr lang="pt-BR" dirty="0"/>
              <a:t>, o que faz com que o gradiente se torne menor para as camadas inferiores, levando a uma mudança muito pequena ou até mesmo nenhuma mudança nos pesos das camadas inferiores</a:t>
            </a:r>
            <a:r>
              <a:rPr lang="pt-BR" dirty="0" smtClean="0"/>
              <a:t>.</a:t>
            </a:r>
          </a:p>
          <a:p>
            <a:r>
              <a:rPr lang="pt-BR" dirty="0" smtClean="0"/>
              <a:t>Outras funções de ativação são:</a:t>
            </a:r>
          </a:p>
          <a:p>
            <a:pPr lvl="1">
              <a:buFont typeface="Wingdings" panose="05000000000000000000" pitchFamily="2" charset="2"/>
              <a:buChar char="§"/>
            </a:pPr>
            <a:r>
              <a:rPr lang="pt-BR" dirty="0" smtClean="0"/>
              <a:t>Identidade ou linear</a:t>
            </a:r>
          </a:p>
          <a:p>
            <a:pPr lvl="1">
              <a:buFont typeface="Wingdings" panose="05000000000000000000" pitchFamily="2" charset="2"/>
              <a:buChar char="§"/>
            </a:pPr>
            <a:r>
              <a:rPr lang="pt-BR" dirty="0"/>
              <a:t>Gaussian Error Linear Unit (GELU</a:t>
            </a:r>
            <a:r>
              <a:rPr lang="pt-BR" dirty="0" smtClean="0"/>
              <a:t>)</a:t>
            </a:r>
          </a:p>
          <a:p>
            <a:pPr lvl="1">
              <a:buFont typeface="Wingdings" panose="05000000000000000000" pitchFamily="2" charset="2"/>
              <a:buChar char="§"/>
            </a:pPr>
            <a:r>
              <a:rPr lang="en-US" dirty="0"/>
              <a:t>Leaky rectified linear unit (Leaky </a:t>
            </a:r>
            <a:r>
              <a:rPr lang="en-US" dirty="0" err="1"/>
              <a:t>ReLU</a:t>
            </a:r>
            <a:r>
              <a:rPr lang="en-US" dirty="0"/>
              <a:t>)</a:t>
            </a:r>
            <a:endParaRPr lang="pt-BR" dirty="0" smtClean="0"/>
          </a:p>
          <a:p>
            <a:pPr lvl="1">
              <a:buFont typeface="Wingdings" panose="05000000000000000000" pitchFamily="2" charset="2"/>
              <a:buChar char="§"/>
            </a:pPr>
            <a:r>
              <a:rPr lang="pt-BR" dirty="0" smtClean="0"/>
              <a:t>Gaussiana</a:t>
            </a:r>
            <a:endParaRPr lang="pt-BR" dirty="0"/>
          </a:p>
        </p:txBody>
      </p:sp>
    </p:spTree>
    <p:extLst>
      <p:ext uri="{BB962C8B-B14F-4D97-AF65-F5344CB8AC3E}">
        <p14:creationId xmlns:p14="http://schemas.microsoft.com/office/powerpoint/2010/main" val="2940879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3" name="Content Placeholder 2"/>
          <p:cNvSpPr>
            <a:spLocks noGrp="1"/>
          </p:cNvSpPr>
          <p:nvPr>
            <p:ph idx="1"/>
          </p:nvPr>
        </p:nvSpPr>
        <p:spPr>
          <a:xfrm>
            <a:off x="838199" y="1825624"/>
            <a:ext cx="7721640" cy="4879976"/>
          </a:xfrm>
        </p:spPr>
        <p:txBody>
          <a:bodyPr>
            <a:normAutofit fontScale="92500" lnSpcReduction="10000"/>
          </a:bodyPr>
          <a:lstStyle/>
          <a:p>
            <a:r>
              <a:rPr lang="pt-BR" dirty="0"/>
              <a:t>Existem basicamente duas maneiras distintas para se conectar os </a:t>
            </a:r>
            <a:r>
              <a:rPr lang="pt-BR" b="1" i="1" dirty="0"/>
              <a:t>nós</a:t>
            </a:r>
            <a:r>
              <a:rPr lang="pt-BR" dirty="0"/>
              <a:t> (ou </a:t>
            </a:r>
            <a:r>
              <a:rPr lang="pt-BR" b="1" i="1" dirty="0"/>
              <a:t>neurônios</a:t>
            </a:r>
            <a:r>
              <a:rPr lang="pt-BR" dirty="0"/>
              <a:t>) de uma rede.</a:t>
            </a:r>
          </a:p>
          <a:p>
            <a:r>
              <a:rPr lang="pt-BR" dirty="0"/>
              <a:t>Na figura ao lado, os </a:t>
            </a:r>
            <a:r>
              <a:rPr lang="pt-BR" b="1" i="1" dirty="0"/>
              <a:t>nós</a:t>
            </a:r>
            <a:r>
              <a:rPr lang="pt-BR" dirty="0"/>
              <a:t> da rede </a:t>
            </a:r>
            <a:r>
              <a:rPr lang="pt-BR" dirty="0" smtClean="0"/>
              <a:t>têm </a:t>
            </a:r>
            <a:r>
              <a:rPr lang="pt-BR" dirty="0"/>
              <a:t>conexões em apenas uma única direção. </a:t>
            </a:r>
          </a:p>
          <a:p>
            <a:r>
              <a:rPr lang="pt-BR" dirty="0"/>
              <a:t>Esse tipo de rede é conhecida como </a:t>
            </a:r>
            <a:r>
              <a:rPr lang="pt-BR" b="1" i="1" dirty="0"/>
              <a:t>rede de alimentação </a:t>
            </a:r>
            <a:r>
              <a:rPr lang="pt-BR" b="1" i="1" dirty="0" smtClean="0"/>
              <a:t>direta </a:t>
            </a:r>
            <a:r>
              <a:rPr lang="pt-BR" dirty="0" smtClean="0"/>
              <a:t>(</a:t>
            </a:r>
            <a:r>
              <a:rPr lang="pt-BR" i="1" dirty="0" smtClean="0"/>
              <a:t>feedforward</a:t>
            </a:r>
            <a:r>
              <a:rPr lang="pt-BR" dirty="0" smtClean="0"/>
              <a:t>) </a:t>
            </a:r>
            <a:r>
              <a:rPr lang="pt-BR" dirty="0"/>
              <a:t>ou </a:t>
            </a:r>
            <a:r>
              <a:rPr lang="pt-BR" b="1" i="1" dirty="0"/>
              <a:t>sem realimentação</a:t>
            </a:r>
            <a:r>
              <a:rPr lang="pt-BR" dirty="0"/>
              <a:t>.</a:t>
            </a:r>
          </a:p>
          <a:p>
            <a:r>
              <a:rPr lang="pt-BR" dirty="0"/>
              <a:t>O sinal percorre a rede em uma única direção, da entrada para a saída. </a:t>
            </a:r>
          </a:p>
          <a:p>
            <a:r>
              <a:rPr lang="pt-BR" dirty="0"/>
              <a:t>Os </a:t>
            </a:r>
            <a:r>
              <a:rPr lang="pt-BR" b="1" i="1" dirty="0"/>
              <a:t>nós</a:t>
            </a:r>
            <a:r>
              <a:rPr lang="pt-BR" dirty="0"/>
              <a:t> da mesma camada não são conectados.</a:t>
            </a:r>
          </a:p>
          <a:p>
            <a:r>
              <a:rPr lang="pt-BR" dirty="0"/>
              <a:t>Esse tipo de rede representa uma função de suas entradas atuais e, portanto, não possui um estado interno além dos próprios pesos.</a:t>
            </a:r>
          </a:p>
          <a:p>
            <a:endParaRPr lang="pt-BR"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742" y="2255520"/>
            <a:ext cx="4102058" cy="3355038"/>
          </a:xfrm>
          <a:prstGeom prst="rect">
            <a:avLst/>
          </a:prstGeom>
        </p:spPr>
      </p:pic>
    </p:spTree>
    <p:extLst>
      <p:ext uri="{BB962C8B-B14F-4D97-AF65-F5344CB8AC3E}">
        <p14:creationId xmlns:p14="http://schemas.microsoft.com/office/powerpoint/2010/main" val="2921056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6" name="Content Placeholder 5"/>
          <p:cNvSpPr>
            <a:spLocks noGrp="1"/>
          </p:cNvSpPr>
          <p:nvPr>
            <p:ph idx="1"/>
          </p:nvPr>
        </p:nvSpPr>
        <p:spPr>
          <a:xfrm>
            <a:off x="838200" y="1825625"/>
            <a:ext cx="8054628" cy="4875426"/>
          </a:xfrm>
        </p:spPr>
        <p:txBody>
          <a:bodyPr>
            <a:normAutofit fontScale="77500" lnSpcReduction="20000"/>
          </a:bodyPr>
          <a:lstStyle/>
          <a:p>
            <a:r>
              <a:rPr lang="pt-BR" dirty="0"/>
              <a:t>Na figura ao lado, os </a:t>
            </a:r>
            <a:r>
              <a:rPr lang="pt-BR" b="1" i="1" dirty="0"/>
              <a:t>nós</a:t>
            </a:r>
            <a:r>
              <a:rPr lang="pt-BR" dirty="0"/>
              <a:t> da rede tem conexões em 2 direções, desta forma, o sinal percorre a rede nas direções direta e reversa.</a:t>
            </a:r>
          </a:p>
          <a:p>
            <a:r>
              <a:rPr lang="pt-BR" dirty="0"/>
              <a:t>Este tipo de rede é conhecida como </a:t>
            </a:r>
            <a:r>
              <a:rPr lang="pt-BR" b="1" i="1" dirty="0"/>
              <a:t>rede recorrente </a:t>
            </a:r>
            <a:r>
              <a:rPr lang="pt-BR" dirty="0"/>
              <a:t>ou </a:t>
            </a:r>
            <a:r>
              <a:rPr lang="pt-BR" b="1" i="1" dirty="0"/>
              <a:t>rede com realimentação</a:t>
            </a:r>
            <a:r>
              <a:rPr lang="pt-BR" dirty="0"/>
              <a:t>.</a:t>
            </a:r>
          </a:p>
          <a:p>
            <a:r>
              <a:rPr lang="pt-BR" dirty="0"/>
              <a:t>Nessas redes, a saída de alguns </a:t>
            </a:r>
            <a:r>
              <a:rPr lang="pt-BR" b="1" i="1" dirty="0"/>
              <a:t>nós</a:t>
            </a:r>
            <a:r>
              <a:rPr lang="pt-BR" dirty="0"/>
              <a:t> alimentam </a:t>
            </a:r>
            <a:r>
              <a:rPr lang="pt-BR" b="1" i="1" dirty="0"/>
              <a:t>nós</a:t>
            </a:r>
            <a:r>
              <a:rPr lang="pt-BR" dirty="0"/>
              <a:t> da mesma camada (inclusive o próprio </a:t>
            </a:r>
            <a:r>
              <a:rPr lang="pt-BR" b="1" i="1" dirty="0"/>
              <a:t>nó</a:t>
            </a:r>
            <a:r>
              <a:rPr lang="pt-BR" dirty="0"/>
              <a:t>) ou de camadas anteriores.</a:t>
            </a:r>
          </a:p>
          <a:p>
            <a:r>
              <a:rPr lang="pt-BR" dirty="0"/>
              <a:t>Isso significa que os níveis de ativação da rede formam um </a:t>
            </a:r>
            <a:r>
              <a:rPr lang="pt-BR" b="1" i="1" dirty="0"/>
              <a:t>sistema dinâmico </a:t>
            </a:r>
            <a:r>
              <a:rPr lang="pt-BR" dirty="0"/>
              <a:t>que pode atingir um estado estável, exibir oscilações ou mesmo um comportamento </a:t>
            </a:r>
            <a:r>
              <a:rPr lang="pt-BR" dirty="0" smtClean="0"/>
              <a:t>caótico, ou seja, divergir.</a:t>
            </a:r>
            <a:endParaRPr lang="pt-BR" dirty="0"/>
          </a:p>
          <a:p>
            <a:r>
              <a:rPr lang="pt-BR" dirty="0"/>
              <a:t>Além disso, a resposta da rede a uma determinada entrada depende do seu estado inicial, que pode depender das entradas anteriores.</a:t>
            </a:r>
          </a:p>
          <a:p>
            <a:r>
              <a:rPr lang="pt-BR" dirty="0"/>
              <a:t>Portanto, </a:t>
            </a:r>
            <a:r>
              <a:rPr lang="pt-BR" b="1" i="1" dirty="0"/>
              <a:t>redes recorrentes </a:t>
            </a:r>
            <a:r>
              <a:rPr lang="pt-BR" dirty="0"/>
              <a:t>podem suportar memória de curto prazo.</a:t>
            </a:r>
          </a:p>
          <a:p>
            <a:r>
              <a:rPr lang="pt-BR" dirty="0"/>
              <a:t>Essas redes são úteis para o processamento de dados sequenciais, como som, dados de séries temporais ou linguagem natural (escrita e fala).</a:t>
            </a:r>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5044"/>
          <a:stretch/>
        </p:blipFill>
        <p:spPr>
          <a:xfrm>
            <a:off x="8715375" y="2908319"/>
            <a:ext cx="3353795" cy="2308072"/>
          </a:xfrm>
          <a:prstGeom prst="rect">
            <a:avLst/>
          </a:prstGeom>
        </p:spPr>
      </p:pic>
    </p:spTree>
    <p:extLst>
      <p:ext uri="{BB962C8B-B14F-4D97-AF65-F5344CB8AC3E}">
        <p14:creationId xmlns:p14="http://schemas.microsoft.com/office/powerpoint/2010/main" val="4257835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Não-Linear</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8199" y="1825624"/>
                <a:ext cx="10925175" cy="4909005"/>
              </a:xfrm>
            </p:spPr>
            <p:txBody>
              <a:bodyPr>
                <a:normAutofit fontScale="77500" lnSpcReduction="20000"/>
              </a:bodyPr>
              <a:lstStyle/>
              <a:p>
                <a:r>
                  <a:rPr lang="pt-BR" dirty="0"/>
                  <a:t>A rede MLP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𝑾𝒙</m:t>
                            </m:r>
                          </m:e>
                        </m:d>
                        <m:r>
                          <a:rPr lang="pt-BR" b="1" i="1" smtClean="0">
                            <a:latin typeface="Cambria Math" panose="02040503050406030204" pitchFamily="18" charset="0"/>
                          </a:rPr>
                          <m:t>𝒘</m:t>
                        </m:r>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oMath>
                </a14:m>
                <a:r>
                  <a:rPr lang="pt-BR" dirty="0"/>
                  <a:t> é a </a:t>
                </a:r>
                <a:r>
                  <a:rPr lang="pt-BR" b="1" i="1" dirty="0"/>
                  <a:t>função de ativação</a:t>
                </a:r>
                <a:r>
                  <a:rPr lang="pt-BR" dirty="0"/>
                  <a:t> escolhida.</a:t>
                </a:r>
              </a:p>
              <a:p>
                <a:r>
                  <a:rPr lang="pt-BR" dirty="0" smtClean="0"/>
                  <a:t>Percebam </a:t>
                </a:r>
                <a:r>
                  <a:rPr lang="pt-BR" dirty="0"/>
                  <a:t>que a saída da rede é dada pelo aninhamento das saídas de </a:t>
                </a:r>
                <a:r>
                  <a:rPr lang="pt-BR" b="1" i="1" dirty="0"/>
                  <a:t>funções de ativação não-lineares</a:t>
                </a:r>
                <a:r>
                  <a:rPr lang="pt-BR" dirty="0"/>
                  <a:t>.</a:t>
                </a:r>
              </a:p>
              <a:p>
                <a:r>
                  <a:rPr lang="pt-BR" dirty="0"/>
                  <a:t>Sendo assim, as funções que uma rede pode representar podem ser altamente não-lineares dependendo da quantidade de camadas e nós.</a:t>
                </a:r>
              </a:p>
              <a:p>
                <a:r>
                  <a:rPr lang="pt-BR" dirty="0"/>
                  <a:t>Portanto, redes neurais podem ser vistas como ferramentas para a realização de </a:t>
                </a:r>
                <a:r>
                  <a:rPr lang="pt-BR" b="1" i="1" dirty="0"/>
                  <a:t>regressão não-linear</a:t>
                </a:r>
                <a:r>
                  <a:rPr lang="pt-BR" dirty="0"/>
                  <a:t>.</a:t>
                </a:r>
              </a:p>
              <a:p>
                <a:r>
                  <a:rPr lang="pt-BR" dirty="0"/>
                  <a:t>Com uma única camada oculta suficientemente grande, é possível representar qualquer função contínua das entradas com uma precisão arbitrária.</a:t>
                </a:r>
              </a:p>
              <a:p>
                <a:r>
                  <a:rPr lang="pt-BR" dirty="0"/>
                  <a:t>Com duas camadas ocultas, até funções descontínuas podem ser representadas.</a:t>
                </a:r>
              </a:p>
              <a:p>
                <a:r>
                  <a:rPr lang="pt-BR" dirty="0"/>
                  <a:t>Portanto, dizemos que as redes neurais possuem </a:t>
                </a:r>
                <a:r>
                  <a:rPr lang="pt-BR" b="1" i="1" dirty="0"/>
                  <a:t>capacidade de aproximação universal </a:t>
                </a:r>
                <a:r>
                  <a:rPr lang="pt-BR" dirty="0"/>
                  <a:t>de funções.</a:t>
                </a:r>
              </a:p>
              <a:p>
                <a:r>
                  <a:rPr lang="pt-BR" dirty="0"/>
                  <a:t>A</a:t>
                </a:r>
                <a:r>
                  <a:rPr lang="pt-BR" dirty="0" smtClean="0"/>
                  <a:t> </a:t>
                </a:r>
                <a:r>
                  <a:rPr lang="pt-BR" dirty="0"/>
                  <a:t>seguir, eu apresento alguns exemplos.</a:t>
                </a:r>
              </a:p>
              <a:p>
                <a:pPr marL="0" indent="0">
                  <a:buNone/>
                </a:pPr>
                <a:endParaRPr lang="pt-BR"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8199" y="1825624"/>
                <a:ext cx="10925175" cy="4909005"/>
              </a:xfrm>
              <a:blipFill rotWithShape="0">
                <a:blip r:embed="rId2"/>
                <a:stretch>
                  <a:fillRect l="-669" t="-2481" r="-56"/>
                </a:stretch>
              </a:blipFill>
            </p:spPr>
            <p:txBody>
              <a:bodyPr/>
              <a:lstStyle/>
              <a:p>
                <a:r>
                  <a:rPr lang="pt-BR">
                    <a:noFill/>
                  </a:rPr>
                  <a:t> </a:t>
                </a:r>
              </a:p>
            </p:txBody>
          </p:sp>
        </mc:Fallback>
      </mc:AlternateContent>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251" r="1406" b="5995"/>
          <a:stretch/>
        </p:blipFill>
        <p:spPr>
          <a:xfrm>
            <a:off x="8014182" y="179159"/>
            <a:ext cx="4006368" cy="2364016"/>
          </a:xfrm>
          <a:prstGeom prst="rect">
            <a:avLst/>
          </a:prstGeom>
        </p:spPr>
      </p:pic>
    </p:spTree>
    <p:extLst>
      <p:ext uri="{BB962C8B-B14F-4D97-AF65-F5344CB8AC3E}">
        <p14:creationId xmlns:p14="http://schemas.microsoft.com/office/powerpoint/2010/main" val="2793785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1325563"/>
          </a:xfrm>
        </p:spPr>
        <p:txBody>
          <a:bodyPr/>
          <a:lstStyle/>
          <a:p>
            <a:r>
              <a:rPr lang="pt-BR" dirty="0"/>
              <a:t>Aproximação universal de funções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4698584" y="2625461"/>
            <a:ext cx="2205787" cy="206546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4794805" y="4688526"/>
            <a:ext cx="2013344" cy="206546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7300182" y="2625462"/>
            <a:ext cx="2191657" cy="2063064"/>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7401781" y="4688526"/>
            <a:ext cx="1988457" cy="2066691"/>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9717434" y="2625012"/>
            <a:ext cx="2170930" cy="2063514"/>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9794290" y="4690481"/>
            <a:ext cx="2017218" cy="2063514"/>
          </a:xfrm>
          <a:prstGeom prst="rect">
            <a:avLst/>
          </a:prstGeom>
        </p:spPr>
      </p:pic>
      <p:sp>
        <p:nvSpPr>
          <p:cNvPr id="14" name="TextBox 13"/>
          <p:cNvSpPr txBox="1"/>
          <p:nvPr/>
        </p:nvSpPr>
        <p:spPr>
          <a:xfrm>
            <a:off x="4632031" y="1684338"/>
            <a:ext cx="2555354" cy="954107"/>
          </a:xfrm>
          <a:prstGeom prst="rect">
            <a:avLst/>
          </a:prstGeom>
          <a:noFill/>
        </p:spPr>
        <p:txBody>
          <a:bodyPr wrap="square" rtlCol="0">
            <a:spAutoFit/>
          </a:bodyPr>
          <a:lstStyle/>
          <a:p>
            <a:pPr algn="ctr"/>
            <a:r>
              <a:rPr lang="pt-BR" sz="1400" dirty="0"/>
              <a:t>Função AND: MLP com 0 camadas escondidas, apenas um neurônio na camada de saída. </a:t>
            </a:r>
          </a:p>
          <a:p>
            <a:pPr algn="ctr"/>
            <a:r>
              <a:rPr lang="pt-BR" sz="1400" dirty="0"/>
              <a:t>Total: 1 nó.</a:t>
            </a:r>
          </a:p>
        </p:txBody>
      </p:sp>
      <p:sp>
        <p:nvSpPr>
          <p:cNvPr id="15" name="TextBox 14"/>
          <p:cNvSpPr txBox="1"/>
          <p:nvPr/>
        </p:nvSpPr>
        <p:spPr>
          <a:xfrm>
            <a:off x="7252277" y="1882065"/>
            <a:ext cx="2400264" cy="738664"/>
          </a:xfrm>
          <a:prstGeom prst="rect">
            <a:avLst/>
          </a:prstGeom>
          <a:noFill/>
        </p:spPr>
        <p:txBody>
          <a:bodyPr wrap="square" rtlCol="0">
            <a:spAutoFit/>
          </a:bodyPr>
          <a:lstStyle/>
          <a:p>
            <a:pPr algn="ctr"/>
            <a:r>
              <a:rPr lang="pt-BR" sz="1400" dirty="0"/>
              <a:t>Função XOR: MLP com 1 camada escondida com 2 nós.</a:t>
            </a:r>
          </a:p>
          <a:p>
            <a:pPr algn="ctr"/>
            <a:r>
              <a:rPr lang="pt-BR" sz="1400" dirty="0"/>
              <a:t>Total: 3 nós.</a:t>
            </a:r>
          </a:p>
        </p:txBody>
      </p:sp>
      <p:sp>
        <p:nvSpPr>
          <p:cNvPr id="16" name="TextBox 15"/>
          <p:cNvSpPr txBox="1"/>
          <p:nvPr/>
        </p:nvSpPr>
        <p:spPr>
          <a:xfrm>
            <a:off x="9567956" y="1899781"/>
            <a:ext cx="2624044" cy="738664"/>
          </a:xfrm>
          <a:prstGeom prst="rect">
            <a:avLst/>
          </a:prstGeom>
          <a:noFill/>
        </p:spPr>
        <p:txBody>
          <a:bodyPr wrap="square" rtlCol="0">
            <a:spAutoFit/>
          </a:bodyPr>
          <a:lstStyle/>
          <a:p>
            <a:pPr algn="ctr"/>
            <a:r>
              <a:rPr lang="pt-BR" sz="1400" dirty="0"/>
              <a:t>Círculos concêntricos: MLP com 1 camada escondida com 4 nós.</a:t>
            </a:r>
          </a:p>
          <a:p>
            <a:pPr algn="ctr"/>
            <a:r>
              <a:rPr lang="pt-BR" sz="1400" dirty="0"/>
              <a:t>Total: 5 nós.</a:t>
            </a:r>
          </a:p>
        </p:txBody>
      </p:sp>
      <p:sp>
        <p:nvSpPr>
          <p:cNvPr id="17" name="Content Placeholder 2"/>
          <p:cNvSpPr>
            <a:spLocks noGrp="1"/>
          </p:cNvSpPr>
          <p:nvPr>
            <p:ph idx="1"/>
          </p:nvPr>
        </p:nvSpPr>
        <p:spPr>
          <a:xfrm>
            <a:off x="838200" y="1825625"/>
            <a:ext cx="3855004" cy="4730158"/>
          </a:xfrm>
        </p:spPr>
        <p:txBody>
          <a:bodyPr>
            <a:normAutofit fontScale="92500"/>
          </a:bodyPr>
          <a:lstStyle/>
          <a:p>
            <a:r>
              <a:rPr lang="pt-BR" dirty="0"/>
              <a:t>Um nó aproxima uma função de limiar suave. </a:t>
            </a:r>
          </a:p>
          <a:p>
            <a:r>
              <a:rPr lang="pt-BR" dirty="0"/>
              <a:t>Combinando duas funções de limiar suave com direções opostas, podemos obter uma função em formato de onda.</a:t>
            </a:r>
          </a:p>
          <a:p>
            <a:r>
              <a:rPr lang="pt-BR" dirty="0"/>
              <a:t>Combinando duas ondas </a:t>
            </a:r>
            <a:r>
              <a:rPr lang="pt-BR" dirty="0" smtClean="0"/>
              <a:t>perpendiculares, </a:t>
            </a:r>
            <a:r>
              <a:rPr lang="pt-BR" dirty="0"/>
              <a:t>nós obtemos uma função em formato de cilindro.</a:t>
            </a:r>
          </a:p>
        </p:txBody>
      </p:sp>
    </p:spTree>
    <p:extLst>
      <p:ext uri="{BB962C8B-B14F-4D97-AF65-F5344CB8AC3E}">
        <p14:creationId xmlns:p14="http://schemas.microsoft.com/office/powerpoint/2010/main" val="98813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36086" cy="4821918"/>
              </a:xfrm>
            </p:spPr>
            <p:txBody>
              <a:bodyPr>
                <a:normAutofit fontScale="92500" lnSpcReduction="10000"/>
              </a:bodyPr>
              <a:lstStyle/>
              <a:p>
                <a:r>
                  <a:rPr lang="pt-BR" dirty="0"/>
                  <a:t>Consideramos agora, o processo de otimização, ou seja, de adaptação dos </a:t>
                </a:r>
                <a:r>
                  <a:rPr lang="pt-BR" b="1" i="1" dirty="0"/>
                  <a:t>pesos sinápticos</a:t>
                </a:r>
                <a:r>
                  <a:rPr lang="pt-BR" dirty="0"/>
                  <a:t>.</a:t>
                </a:r>
              </a:p>
              <a:p>
                <a:r>
                  <a:rPr lang="pt-BR" dirty="0"/>
                  <a:t>Vamos considerar que o processo de otimização corresponde a uma tarefa de minimização de uma </a:t>
                </a:r>
                <a:r>
                  <a:rPr lang="pt-BR" b="1" i="1" dirty="0"/>
                  <a:t>função custo</a:t>
                </a:r>
                <a:r>
                  <a:rPr lang="pt-BR" dirty="0"/>
                  <a:t>,</a:t>
                </a:r>
                <a:r>
                  <a:rPr lang="pt-BR" b="1" i="1" dirty="0"/>
                  <a:t> </a:t>
                </a:r>
                <a14:m>
                  <m:oMath xmlns:m="http://schemas.openxmlformats.org/officeDocument/2006/math">
                    <m:r>
                      <a:rPr lang="pt-BR" b="0" i="1" smtClean="0">
                        <a:latin typeface="Cambria Math" panose="02040503050406030204" pitchFamily="18" charset="0"/>
                      </a:rPr>
                      <m:t>𝐽</m:t>
                    </m:r>
                    <m:d>
                      <m:dPr>
                        <m:ctrlPr>
                          <a:rPr lang="pt-BR" b="1" i="1" smtClean="0">
                            <a:latin typeface="Cambria Math" panose="02040503050406030204" pitchFamily="18" charset="0"/>
                          </a:rPr>
                        </m:ctrlPr>
                      </m:dPr>
                      <m:e>
                        <m:r>
                          <a:rPr lang="pt-BR" b="1" i="1" smtClean="0">
                            <a:latin typeface="Cambria Math" panose="02040503050406030204" pitchFamily="18" charset="0"/>
                          </a:rPr>
                          <m:t>𝒘</m:t>
                        </m:r>
                      </m:e>
                    </m:d>
                  </m:oMath>
                </a14:m>
                <a:r>
                  <a:rPr lang="pt-BR" dirty="0"/>
                  <a:t>, com respeito a um vetor de pesos </a:t>
                </a:r>
                <a14:m>
                  <m:oMath xmlns:m="http://schemas.openxmlformats.org/officeDocument/2006/math">
                    <m:r>
                      <a:rPr lang="pt-BR" b="1" i="1">
                        <a:latin typeface="Cambria Math" panose="02040503050406030204" pitchFamily="18" charset="0"/>
                      </a:rPr>
                      <m:t>𝒘</m:t>
                    </m:r>
                  </m:oMath>
                </a14:m>
                <a:r>
                  <a:rPr lang="pt-BR" dirty="0"/>
                  <a:t>. </a:t>
                </a:r>
              </a:p>
              <a:p>
                <a:r>
                  <a:rPr lang="pt-BR" dirty="0"/>
                  <a:t>Portanto, o problema de aprendizado em redes neurais pode ser formulado como</a:t>
                </a:r>
              </a:p>
              <a:p>
                <a:pPr marL="0" indent="0" algn="ctr">
                  <a:buNone/>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min</m:t>
                              </m:r>
                            </m:e>
                            <m:lim>
                              <m:r>
                                <a:rPr lang="pt-BR" b="1" i="1" smtClean="0">
                                  <a:latin typeface="Cambria Math" panose="02040503050406030204" pitchFamily="18" charset="0"/>
                                </a:rPr>
                                <m:t>𝒘</m:t>
                              </m:r>
                            </m:lim>
                          </m:limLow>
                        </m:fName>
                        <m:e>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e>
                      </m:func>
                    </m:oMath>
                  </m:oMathPara>
                </a14:m>
                <a:endParaRPr lang="pt-BR" dirty="0"/>
              </a:p>
              <a:p>
                <a:r>
                  <a:rPr lang="pt-BR" dirty="0"/>
                  <a:t>Normalmente, esse processo de otimização é conduzido de forma iterativa, o que dá um sentido mais natural à noção de aprendizado (como um processo gradual). </a:t>
                </a:r>
              </a:p>
              <a:p>
                <a:r>
                  <a:rPr lang="pt-BR" dirty="0"/>
                  <a:t>Existem vários métodos de otimização aplicáveis, mas, sem dúvida, os mais utilizados são aqueles baseados nas derivadas da função custo, </a:t>
                </a:r>
                <a14:m>
                  <m:oMath xmlns:m="http://schemas.openxmlformats.org/officeDocument/2006/math">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36086" cy="4821918"/>
              </a:xfrm>
              <a:blipFill rotWithShape="0">
                <a:blip r:embed="rId3"/>
                <a:stretch>
                  <a:fillRect l="-876" t="-2528"/>
                </a:stretch>
              </a:blipFill>
            </p:spPr>
            <p:txBody>
              <a:bodyPr/>
              <a:lstStyle/>
              <a:p>
                <a:r>
                  <a:rPr lang="pt-BR">
                    <a:noFill/>
                  </a:rPr>
                  <a:t> </a:t>
                </a:r>
              </a:p>
            </p:txBody>
          </p:sp>
        </mc:Fallback>
      </mc:AlternateContent>
    </p:spTree>
    <p:extLst>
      <p:ext uri="{BB962C8B-B14F-4D97-AF65-F5344CB8AC3E}">
        <p14:creationId xmlns:p14="http://schemas.microsoft.com/office/powerpoint/2010/main" val="344730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7057" cy="4778376"/>
              </a:xfrm>
            </p:spPr>
            <p:txBody>
              <a:bodyPr>
                <a:normAutofit fontScale="92500" lnSpcReduction="10000"/>
              </a:bodyPr>
              <a:lstStyle/>
              <a:p>
                <a:r>
                  <a:rPr lang="pt-BR" dirty="0"/>
                  <a:t>Dentre esses métodos, existem os de </a:t>
                </a:r>
                <a:r>
                  <a:rPr lang="pt-BR" b="1" i="1" dirty="0"/>
                  <a:t>primeira ordem </a:t>
                </a:r>
                <a:r>
                  <a:rPr lang="pt-BR" dirty="0"/>
                  <a:t>e os de </a:t>
                </a:r>
                <a:r>
                  <a:rPr lang="pt-BR" b="1" i="1" dirty="0"/>
                  <a:t>segunda ordem</a:t>
                </a:r>
                <a:r>
                  <a:rPr lang="pt-BR" dirty="0"/>
                  <a:t>. </a:t>
                </a:r>
              </a:p>
              <a:p>
                <a:r>
                  <a:rPr lang="pt-BR" dirty="0"/>
                  <a:t>Os métodos de </a:t>
                </a:r>
                <a:r>
                  <a:rPr lang="pt-BR" b="1" i="1" dirty="0"/>
                  <a:t>primeira ordem</a:t>
                </a:r>
                <a:r>
                  <a:rPr lang="pt-BR" dirty="0"/>
                  <a:t> são baseados nas derivadas parciais de primeira ordem da </a:t>
                </a:r>
                <a:r>
                  <a:rPr lang="pt-BR" b="1" i="1" dirty="0"/>
                  <a:t>função custo</a:t>
                </a:r>
                <a:r>
                  <a:rPr lang="pt-BR" dirty="0"/>
                  <a:t>, geralmente agrupadas em um vetor chamado de </a:t>
                </a:r>
                <a:r>
                  <a:rPr lang="pt-BR" b="1" i="1" dirty="0"/>
                  <a:t>vetor gradiente</a:t>
                </a:r>
                <a:r>
                  <a:rPr lang="pt-BR" dirty="0"/>
                  <a:t>:</a:t>
                </a: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r>
                        <a:rPr lang="pt-BR"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r>
                        <a:rPr lang="pt-BR" sz="2000" b="1" i="1" smtClean="0">
                          <a:latin typeface="Cambria Math" panose="02040503050406030204" pitchFamily="18" charset="0"/>
                        </a:rPr>
                        <m:t>=</m:t>
                      </m:r>
                      <m:d>
                        <m:dPr>
                          <m:begChr m:val="["/>
                          <m:endChr m:val="]"/>
                          <m:ctrlPr>
                            <a:rPr lang="pt-BR" sz="2000" b="1" i="1" smtClean="0">
                              <a:latin typeface="Cambria Math" panose="02040503050406030204" pitchFamily="18" charset="0"/>
                            </a:rPr>
                          </m:ctrlPr>
                        </m:dPr>
                        <m:e>
                          <m:m>
                            <m:mPr>
                              <m:mcs>
                                <m:mc>
                                  <m:mcPr>
                                    <m:count m:val="1"/>
                                    <m:mcJc m:val="center"/>
                                  </m:mcPr>
                                </m:mc>
                              </m:mcs>
                              <m:ctrlPr>
                                <a:rPr lang="pt-BR" sz="2000" b="1" i="1" smtClean="0">
                                  <a:latin typeface="Cambria Math" panose="02040503050406030204" pitchFamily="18" charset="0"/>
                                </a:rPr>
                              </m:ctrlPr>
                            </m:mPr>
                            <m:mr>
                              <m:e>
                                <m:f>
                                  <m:fPr>
                                    <m:ctrlPr>
                                      <a:rPr lang="pt-BR" sz="2000" b="1" i="1" smtClean="0">
                                        <a:latin typeface="Cambria Math" panose="02040503050406030204" pitchFamily="18" charset="0"/>
                                      </a:rPr>
                                    </m:ctrlPr>
                                  </m:fPr>
                                  <m:num>
                                    <m:r>
                                      <m:rPr>
                                        <m:brk m:alnAt="7"/>
                                      </m:rPr>
                                      <a:rPr lang="pt-BR" sz="2000" b="0" i="1" smtClean="0">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smtClean="0">
                                        <a:latin typeface="Cambria Math" panose="02040503050406030204" pitchFamily="18" charset="0"/>
                                      </a:rPr>
                                      <m:t>𝜕</m:t>
                                    </m:r>
                                    <m:sSub>
                                      <m:sSubPr>
                                        <m:ctrlPr>
                                          <a:rPr lang="pt-BR" sz="2000" b="1" i="1" smtClean="0">
                                            <a:latin typeface="Cambria Math" panose="02040503050406030204" pitchFamily="18" charset="0"/>
                                          </a:rPr>
                                        </m:ctrlPr>
                                      </m:sSubPr>
                                      <m:e>
                                        <m:r>
                                          <a:rPr lang="pt-BR" sz="2000" b="0" i="1" smtClean="0">
                                            <a:latin typeface="Cambria Math" panose="02040503050406030204" pitchFamily="18" charset="0"/>
                                          </a:rPr>
                                          <m:t>𝑤</m:t>
                                        </m:r>
                                      </m:e>
                                      <m:sub>
                                        <m:r>
                                          <a:rPr lang="pt-BR" sz="2000" b="0" i="1" smtClean="0">
                                            <a:latin typeface="Cambria Math" panose="02040503050406030204" pitchFamily="18" charset="0"/>
                                          </a:rPr>
                                          <m:t>1</m:t>
                                        </m:r>
                                      </m:sub>
                                    </m:sSub>
                                  </m:den>
                                </m:f>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2</m:t>
                                        </m:r>
                                      </m:sub>
                                    </m:sSub>
                                  </m:den>
                                </m:f>
                              </m:e>
                            </m:mr>
                            <m:mr>
                              <m:e>
                                <m:m>
                                  <m:mPr>
                                    <m:mcs>
                                      <m:mc>
                                        <m:mcPr>
                                          <m:count m:val="1"/>
                                          <m:mcJc m:val="center"/>
                                        </m:mcPr>
                                      </m:mc>
                                    </m:mcs>
                                    <m:ctrlPr>
                                      <a:rPr lang="pt-BR" sz="2000" b="1" i="1" smtClean="0">
                                        <a:latin typeface="Cambria Math" panose="02040503050406030204" pitchFamily="18" charset="0"/>
                                      </a:rPr>
                                    </m:ctrlPr>
                                  </m:mPr>
                                  <m:mr>
                                    <m:e>
                                      <m:r>
                                        <m:rPr>
                                          <m:brk m:alnAt="7"/>
                                        </m:rPr>
                                        <a:rPr lang="pt-BR" sz="2000" b="1" i="1" smtClean="0">
                                          <a:latin typeface="Cambria Math" panose="02040503050406030204" pitchFamily="18" charset="0"/>
                                        </a:rPr>
                                        <m:t>⋮</m:t>
                                      </m:r>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𝐾</m:t>
                                              </m:r>
                                            </m:sub>
                                          </m:sSub>
                                        </m:den>
                                      </m:f>
                                    </m:e>
                                  </m:mr>
                                </m:m>
                              </m:e>
                            </m:mr>
                          </m:m>
                        </m:e>
                      </m:d>
                    </m:oMath>
                  </m:oMathPara>
                </a14:m>
                <a:endParaRPr lang="pt-BR" sz="2000" dirty="0"/>
              </a:p>
              <a:p>
                <a:r>
                  <a:rPr lang="pt-BR" dirty="0"/>
                  <a:t>Como já vimos, o gradiente aponta na direção </a:t>
                </a:r>
                <a:r>
                  <a:rPr lang="pt-BR" dirty="0" smtClean="0"/>
                  <a:t>e sentido de </a:t>
                </a:r>
                <a:r>
                  <a:rPr lang="pt-BR" dirty="0"/>
                  <a:t>maior crescimento da função e portanto, caminhar em </a:t>
                </a:r>
                <a:r>
                  <a:rPr lang="pt-BR" dirty="0" smtClean="0"/>
                  <a:t>sentido contrário </a:t>
                </a:r>
                <a:r>
                  <a:rPr lang="pt-BR" dirty="0"/>
                  <a:t>a ele é uma forma adequada de se buscar iterativamente a minimização da </a:t>
                </a:r>
                <a:r>
                  <a:rPr lang="pt-BR" b="1" i="1" dirty="0"/>
                  <a:t>função de custo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7057" cy="4778376"/>
              </a:xfrm>
              <a:blipFill rotWithShape="0">
                <a:blip r:embed="rId2"/>
                <a:stretch>
                  <a:fillRect l="-823" t="-2551" r="-549" b="-2551"/>
                </a:stretch>
              </a:blipFill>
            </p:spPr>
            <p:txBody>
              <a:bodyPr/>
              <a:lstStyle/>
              <a:p>
                <a:r>
                  <a:rPr lang="pt-BR">
                    <a:noFill/>
                  </a:rPr>
                  <a:t> </a:t>
                </a:r>
              </a:p>
            </p:txBody>
          </p:sp>
        </mc:Fallback>
      </mc:AlternateContent>
    </p:spTree>
    <p:extLst>
      <p:ext uri="{BB962C8B-B14F-4D97-AF65-F5344CB8AC3E}">
        <p14:creationId xmlns:p14="http://schemas.microsoft.com/office/powerpoint/2010/main" val="2322320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82058"/>
                <a:ext cx="11005457" cy="5275942"/>
              </a:xfrm>
            </p:spPr>
            <p:txBody>
              <a:bodyPr>
                <a:normAutofit fontScale="85000" lnSpcReduction="20000"/>
              </a:bodyPr>
              <a:lstStyle/>
              <a:p>
                <a:r>
                  <a:rPr lang="pt-BR" dirty="0"/>
                  <a:t>Desta maneira, temos a seguinte </a:t>
                </a:r>
                <a:r>
                  <a:rPr lang="pt-BR" b="1" i="1" dirty="0"/>
                  <a:t>equação de atualização dos pesos</a:t>
                </a:r>
              </a:p>
              <a:p>
                <a:pPr marL="0" indent="0" algn="ctr">
                  <a:buNone/>
                </a:pPr>
                <a14:m>
                  <m:oMath xmlns:m="http://schemas.openxmlformats.org/officeDocument/2006/math">
                    <m:r>
                      <a:rPr lang="pt-BR" b="1" i="1" smtClean="0">
                        <a:latin typeface="Cambria Math" panose="02040503050406030204" pitchFamily="18" charset="0"/>
                      </a:rPr>
                      <m:t>𝒘</m:t>
                    </m:r>
                    <m:d>
                      <m:dPr>
                        <m:ctrlPr>
                          <a:rPr lang="pt-BR" b="0" i="1" smtClean="0">
                            <a:latin typeface="Cambria Math" panose="02040503050406030204" pitchFamily="18" charset="0"/>
                          </a:rPr>
                        </m:ctrlPr>
                      </m:dPr>
                      <m:e>
                        <m:r>
                          <a:rPr lang="pt-BR" b="0" i="1" smtClean="0">
                            <a:latin typeface="Cambria Math" panose="02040503050406030204" pitchFamily="18" charset="0"/>
                          </a:rPr>
                          <m:t>𝑘</m:t>
                        </m:r>
                        <m:r>
                          <a:rPr lang="pt-BR" b="0" i="1" smtClean="0">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o </a:t>
                </a:r>
                <a:r>
                  <a:rPr lang="pt-BR" b="1" i="1" dirty="0"/>
                  <a:t>passo de aprendizagem</a:t>
                </a:r>
                <a:r>
                  <a:rPr lang="pt-BR" dirty="0"/>
                  <a:t>.</a:t>
                </a:r>
              </a:p>
              <a:p>
                <a:r>
                  <a:rPr lang="pt-BR" dirty="0"/>
                  <a:t>Como já discutido anteriormente, a escolha do </a:t>
                </a:r>
                <a:r>
                  <a:rPr lang="pt-BR" b="1" i="1" dirty="0"/>
                  <a:t>passo de aprendizagem </a:t>
                </a:r>
                <a:r>
                  <a:rPr lang="pt-BR" dirty="0"/>
                  <a:t>é muito importante. Lembrem-se que passos muito grandes podem levar à instabilidade, enquanto passos muito pequenos podem levar a uma convergência muito lenta.</a:t>
                </a:r>
              </a:p>
              <a:p>
                <a:r>
                  <a:rPr lang="pt-BR" dirty="0"/>
                  <a:t>Já os métodos de </a:t>
                </a:r>
                <a:r>
                  <a:rPr lang="pt-BR" b="1" i="1" dirty="0"/>
                  <a:t>segunda ordem</a:t>
                </a:r>
                <a:r>
                  <a:rPr lang="pt-BR" dirty="0"/>
                  <a:t>, são baseados na informação trazida pela derivada parcial de segunda ordem da função custo. Essa informação está contida na </a:t>
                </a:r>
                <a:r>
                  <a:rPr lang="pt-BR" b="1" i="1" dirty="0"/>
                  <a:t>matriz </a:t>
                </a:r>
                <a:r>
                  <a:rPr lang="pt-BR" b="1" i="1" dirty="0" smtClean="0"/>
                  <a:t>Hessiana </a:t>
                </a:r>
                <a14:m>
                  <m:oMath xmlns:m="http://schemas.openxmlformats.org/officeDocument/2006/math">
                    <m:r>
                      <a:rPr lang="pt-BR" b="1" i="1" smtClean="0">
                        <a:latin typeface="Cambria Math" panose="02040503050406030204" pitchFamily="18" charset="0"/>
                      </a:rPr>
                      <m:t>𝑯</m:t>
                    </m:r>
                  </m:oMath>
                </a14:m>
                <a:r>
                  <a:rPr lang="pt-BR" dirty="0"/>
                  <a:t>:</a:t>
                </a:r>
              </a:p>
              <a:p>
                <a:pPr marL="0" indent="0">
                  <a:buNone/>
                </a:pPr>
                <a:endParaRPr lang="pt-BR" dirty="0"/>
              </a:p>
              <a:p>
                <a:pPr marL="0" indent="0" algn="ctr">
                  <a:buNone/>
                </a:pPr>
                <a14:m>
                  <m:oMath xmlns:m="http://schemas.openxmlformats.org/officeDocument/2006/math">
                    <m:r>
                      <a:rPr lang="pt-BR" sz="2400" b="1" i="1" smtClean="0">
                        <a:latin typeface="Cambria Math" panose="02040503050406030204" pitchFamily="18" charset="0"/>
                      </a:rPr>
                      <m:t>𝑯</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𝒘</m:t>
                        </m:r>
                      </m:e>
                    </m:d>
                    <m:r>
                      <a:rPr lang="pt-BR" sz="2400" b="0" i="1" smtClean="0">
                        <a:latin typeface="Cambria Math" panose="02040503050406030204" pitchFamily="18" charset="0"/>
                      </a:rPr>
                      <m:t>=</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r>
                      <a:rPr lang="pt-BR" sz="2400" b="1" i="1" smtClean="0">
                        <a:latin typeface="Cambria Math" panose="02040503050406030204" pitchFamily="18" charset="0"/>
                      </a:rPr>
                      <m:t>=</m:t>
                    </m:r>
                    <m:d>
                      <m:dPr>
                        <m:begChr m:val="["/>
                        <m:endChr m:val="]"/>
                        <m:ctrlPr>
                          <a:rPr lang="pt-BR" sz="2400" b="1" i="1" smtClean="0">
                            <a:latin typeface="Cambria Math" panose="02040503050406030204" pitchFamily="18" charset="0"/>
                          </a:rPr>
                        </m:ctrlPr>
                      </m:dPr>
                      <m:e>
                        <m:m>
                          <m:mPr>
                            <m:mcs>
                              <m:mc>
                                <m:mcPr>
                                  <m:count m:val="3"/>
                                  <m:mcJc m:val="center"/>
                                </m:mcPr>
                              </m:mc>
                            </m:mcs>
                            <m:ctrlPr>
                              <a:rPr lang="pt-BR" sz="2400" b="1" i="1" smtClean="0">
                                <a:latin typeface="Cambria Math" panose="02040503050406030204" pitchFamily="18" charset="0"/>
                              </a:rPr>
                            </m:ctrlPr>
                          </m:mPr>
                          <m:mr>
                            <m:e>
                              <m:f>
                                <m:fPr>
                                  <m:ctrlPr>
                                    <a:rPr lang="pt-BR" sz="2400" i="1" smtClean="0">
                                      <a:latin typeface="Cambria Math" panose="02040503050406030204" pitchFamily="18" charset="0"/>
                                    </a:rPr>
                                  </m:ctrlPr>
                                </m:fPr>
                                <m:num>
                                  <m:sSup>
                                    <m:sSupPr>
                                      <m:ctrlPr>
                                        <a:rPr lang="pt-BR" sz="2400" i="1" smtClean="0">
                                          <a:latin typeface="Cambria Math" panose="02040503050406030204" pitchFamily="18" charset="0"/>
                                        </a:rPr>
                                      </m:ctrlPr>
                                    </m:sSupPr>
                                    <m:e>
                                      <m:r>
                                        <m:rPr>
                                          <m:brk m:alnAt="7"/>
                                        </m:rPr>
                                        <a:rPr lang="pt-BR" sz="2400" i="1">
                                          <a:latin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b="0" i="1" smtClean="0">
                                      <a:latin typeface="Cambria Math" panose="02040503050406030204" pitchFamily="18" charset="0"/>
                                    </a:rPr>
                                    <m:t>𝜕</m:t>
                                  </m:r>
                                  <m:sSubSup>
                                    <m:sSubSupPr>
                                      <m:ctrlPr>
                                        <a:rPr lang="pt-BR" sz="2400" b="0" i="1" smtClean="0">
                                          <a:latin typeface="Cambria Math" panose="02040503050406030204" pitchFamily="18" charset="0"/>
                                        </a:rPr>
                                      </m:ctrlPr>
                                    </m:sSubSup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up>
                                      <m:r>
                                        <a:rPr lang="pt-BR" sz="2400" b="0" i="1" smtClean="0">
                                          <a:latin typeface="Cambria Math" panose="02040503050406030204" pitchFamily="18" charset="0"/>
                                        </a:rPr>
                                        <m:t>2</m:t>
                                      </m:r>
                                    </m:sup>
                                  </m:sSubSup>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Sub>
                                  <m:sSub>
                                    <m:sSubPr>
                                      <m:ctrlPr>
                                        <a:rPr lang="pt-BR" sz="2400" i="1" smtClean="0">
                                          <a:latin typeface="Cambria Math" panose="02040503050406030204" pitchFamily="18" charset="0"/>
                                        </a:rPr>
                                      </m:ctrlPr>
                                    </m:sSubPr>
                                    <m:e>
                                      <m:r>
                                        <m:rPr>
                                          <m:brk m:alnAt="7"/>
                                        </m:rPr>
                                        <a:rPr lang="pt-BR" sz="2400" i="1">
                                          <a:latin typeface="Cambria Math" panose="02040503050406030204" pitchFamily="18" charset="0"/>
                                        </a:rPr>
                                        <m:t>𝜕</m:t>
                                      </m:r>
                                      <m:r>
                                        <a:rPr lang="pt-BR" sz="2400" b="0" i="1" smtClean="0">
                                          <a:latin typeface="Cambria Math" panose="02040503050406030204" pitchFamily="18" charset="0"/>
                                        </a:rPr>
                                        <m:t>𝑤</m:t>
                                      </m:r>
                                    </m:e>
                                    <m:sub>
                                      <m:r>
                                        <a:rPr lang="pt-BR" sz="2400" b="0" i="1" smtClean="0">
                                          <a:latin typeface="Cambria Math" panose="02040503050406030204" pitchFamily="18" charset="0"/>
                                        </a:rPr>
                                        <m:t>2</m:t>
                                      </m:r>
                                    </m:sub>
                                  </m:sSub>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1</m:t>
                                            </m:r>
                                          </m:sub>
                                        </m:sSub>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1</m:t>
                                      </m:r>
                                    </m:sub>
                                  </m:sSub>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2</m:t>
                                      </m:r>
                                    </m:sub>
                                    <m:sup>
                                      <m:r>
                                        <a:rPr lang="pt-BR" sz="2400" i="1">
                                          <a:latin typeface="Cambria Math" panose="02040503050406030204" pitchFamily="18" charset="0"/>
                                        </a:rPr>
                                        <m:t>2</m:t>
                                      </m:r>
                                    </m:sup>
                                  </m:sSubSup>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i="1">
                                                <a:latin typeface="Cambria Math" panose="02040503050406030204" pitchFamily="18" charset="0"/>
                                              </a:rPr>
                                              <m:t>1</m:t>
                                            </m:r>
                                          </m:sub>
                                        </m:sSub>
                                      </m:den>
                                    </m:f>
                                  </m:e>
                                </m:mr>
                              </m:m>
                            </m:e>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2</m:t>
                                            </m:r>
                                          </m:sub>
                                        </m:sSub>
                                      </m:den>
                                    </m:f>
                                  </m:e>
                                </m:mr>
                              </m:m>
                            </m:e>
                            <m:e>
                              <m:m>
                                <m:mPr>
                                  <m:mcs>
                                    <m:mc>
                                      <m:mcPr>
                                        <m:count m:val="1"/>
                                        <m:mcJc m:val="center"/>
                                      </m:mcPr>
                                    </m:mc>
                                  </m:mcs>
                                  <m:ctrlPr>
                                    <a:rPr lang="pt-BR" sz="2400" b="1" i="1" smtClean="0">
                                      <a:latin typeface="Cambria Math" panose="02040503050406030204" pitchFamily="18" charset="0"/>
                                    </a:rPr>
                                  </m:ctrlPr>
                                </m:mP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r>
                                            <a:rPr lang="pt-BR" sz="2400" b="1" i="1" smtClean="0">
                                              <a:latin typeface="Cambria Math" panose="02040503050406030204" pitchFamily="18" charset="0"/>
                                            </a:rPr>
                                            <m:t>⋮</m:t>
                                          </m:r>
                                        </m:e>
                                      </m:mr>
                                    </m:m>
                                  </m:e>
                                </m:m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𝐾</m:t>
                                                  </m:r>
                                                </m:sub>
                                                <m:sup>
                                                  <m:r>
                                                    <a:rPr lang="pt-BR" sz="2400" i="1">
                                                      <a:latin typeface="Cambria Math" panose="02040503050406030204" pitchFamily="18" charset="0"/>
                                                    </a:rPr>
                                                    <m:t>2</m:t>
                                                  </m:r>
                                                </m:sup>
                                              </m:sSubSup>
                                            </m:den>
                                          </m:f>
                                        </m:e>
                                      </m:mr>
                                    </m:m>
                                  </m:e>
                                </m:mr>
                              </m:m>
                            </m:e>
                          </m:mr>
                        </m:m>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82058"/>
                <a:ext cx="11005457" cy="5275942"/>
              </a:xfrm>
              <a:blipFill rotWithShape="0">
                <a:blip r:embed="rId2"/>
                <a:stretch>
                  <a:fillRect l="-831" t="-2659" r="-332"/>
                </a:stretch>
              </a:blipFill>
            </p:spPr>
            <p:txBody>
              <a:bodyPr/>
              <a:lstStyle/>
              <a:p>
                <a:r>
                  <a:rPr lang="pt-BR">
                    <a:noFill/>
                  </a:rPr>
                  <a:t> </a:t>
                </a:r>
              </a:p>
            </p:txBody>
          </p:sp>
        </mc:Fallback>
      </mc:AlternateContent>
    </p:spTree>
    <p:extLst>
      <p:ext uri="{BB962C8B-B14F-4D97-AF65-F5344CB8AC3E}">
        <p14:creationId xmlns:p14="http://schemas.microsoft.com/office/powerpoint/2010/main" val="122433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94143" cy="4850946"/>
              </a:xfrm>
            </p:spPr>
            <p:txBody>
              <a:bodyPr>
                <a:normAutofit fontScale="92500" lnSpcReduction="20000"/>
              </a:bodyPr>
              <a:lstStyle/>
              <a:p>
                <a:r>
                  <a:rPr lang="pt-BR" dirty="0" smtClean="0"/>
                  <a:t>De posse da </a:t>
                </a:r>
                <a:r>
                  <a:rPr lang="pt-BR" b="1" i="1" dirty="0"/>
                  <a:t>matriz hessiana</a:t>
                </a:r>
                <a:r>
                  <a:rPr lang="pt-BR" dirty="0"/>
                  <a:t>, é possível fazer uma aproximação de Taylor de </a:t>
                </a:r>
                <a:r>
                  <a:rPr lang="pt-BR" dirty="0" smtClean="0"/>
                  <a:t>segunda ordem da </a:t>
                </a:r>
                <a:r>
                  <a:rPr lang="pt-BR" b="1" i="1" dirty="0"/>
                  <a:t>função de custo</a:t>
                </a:r>
                <a:r>
                  <a:rPr lang="pt-BR" dirty="0"/>
                  <a:t>, o que leva à seguinte expressão para adaptação dos pesos:</a:t>
                </a:r>
              </a:p>
              <a:p>
                <a:pPr marL="0" indent="0" algn="ctr">
                  <a:buNone/>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i="1">
                            <a:latin typeface="Cambria Math" panose="02040503050406030204" pitchFamily="18" charset="0"/>
                          </a:rPr>
                          <m:t>𝑘</m:t>
                        </m:r>
                        <m:r>
                          <a:rPr lang="pt-BR" i="1">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p>
                      <m:sSupPr>
                        <m:ctrlPr>
                          <a:rPr lang="pt-BR"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rPr>
                          <m:t>𝑯</m:t>
                        </m:r>
                      </m:e>
                      <m:sup>
                        <m:r>
                          <a:rPr lang="pt-BR" b="0" i="1" smtClean="0">
                            <a:latin typeface="Cambria Math" panose="02040503050406030204" pitchFamily="18" charset="0"/>
                            <a:ea typeface="Cambria Math" panose="02040503050406030204" pitchFamily="18" charset="0"/>
                          </a:rPr>
                          <m:t>−1</m:t>
                        </m:r>
                      </m:sup>
                    </m:sSup>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oMath>
                </a14:m>
                <a:r>
                  <a:rPr lang="pt-BR" dirty="0"/>
                  <a:t>.</a:t>
                </a:r>
              </a:p>
              <a:p>
                <a:r>
                  <a:rPr lang="pt-BR" dirty="0"/>
                  <a:t>Essa expressão requer que a </a:t>
                </a:r>
                <a:r>
                  <a:rPr lang="pt-BR" b="1" i="1" dirty="0"/>
                  <a:t>matriz </a:t>
                </a:r>
                <a:r>
                  <a:rPr lang="pt-BR" b="1" i="1" dirty="0" smtClean="0"/>
                  <a:t>Hessiana</a:t>
                </a:r>
                <a:r>
                  <a:rPr lang="pt-BR" dirty="0" smtClean="0"/>
                  <a:t> </a:t>
                </a:r>
                <a:r>
                  <a:rPr lang="pt-BR" dirty="0"/>
                  <a:t>seja inversível, e também que ela seja </a:t>
                </a:r>
                <a:r>
                  <a:rPr lang="pt-BR" b="1" i="1" dirty="0"/>
                  <a:t>definida positiva</a:t>
                </a:r>
                <a:r>
                  <a:rPr lang="pt-BR" dirty="0"/>
                  <a:t> a cada </a:t>
                </a:r>
                <a:r>
                  <a:rPr lang="pt-BR" dirty="0" smtClean="0"/>
                  <a:t>iteração, </a:t>
                </a:r>
                <a14:m>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𝒛</m:t>
                        </m:r>
                      </m:e>
                      <m:sup>
                        <m:r>
                          <a:rPr lang="pt-BR" b="1" i="1" smtClean="0">
                            <a:latin typeface="Cambria Math" panose="02040503050406030204" pitchFamily="18" charset="0"/>
                          </a:rPr>
                          <m:t>𝑻</m:t>
                        </m:r>
                      </m:sup>
                    </m:sSup>
                    <m:r>
                      <a:rPr lang="pt-BR" b="1" i="1">
                        <a:latin typeface="Cambria Math" panose="02040503050406030204" pitchFamily="18" charset="0"/>
                      </a:rPr>
                      <m:t>𝑯</m:t>
                    </m:r>
                    <m:r>
                      <a:rPr lang="pt-BR" b="1" i="1" smtClean="0">
                        <a:latin typeface="Cambria Math" panose="02040503050406030204" pitchFamily="18" charset="0"/>
                      </a:rPr>
                      <m:t>𝒛</m:t>
                    </m:r>
                    <m:r>
                      <a:rPr lang="pt-BR" b="1" i="1" smtClean="0">
                        <a:latin typeface="Cambria Math" panose="02040503050406030204" pitchFamily="18" charset="0"/>
                      </a:rPr>
                      <m:t>&gt;</m:t>
                    </m:r>
                    <m:r>
                      <a:rPr lang="pt-BR" b="0" i="1" smtClean="0">
                        <a:latin typeface="Cambria Math" panose="02040503050406030204" pitchFamily="18" charset="0"/>
                      </a:rPr>
                      <m:t>0 </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𝒛</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𝟎</m:t>
                    </m:r>
                  </m:oMath>
                </a14:m>
                <a:r>
                  <a:rPr lang="pt-BR" dirty="0" smtClean="0"/>
                  <a:t> (vetor nulo).</a:t>
                </a:r>
                <a:endParaRPr lang="pt-BR" dirty="0"/>
              </a:p>
              <a:p>
                <a:r>
                  <a:rPr lang="pt-BR" dirty="0"/>
                  <a:t>Uma vez que a aproximação de Taylor com informação de </a:t>
                </a:r>
                <a:r>
                  <a:rPr lang="pt-BR" dirty="0" smtClean="0"/>
                  <a:t>segunda ordem é </a:t>
                </a:r>
                <a:r>
                  <a:rPr lang="pt-BR" dirty="0"/>
                  <a:t>mais ampla que aquela fornecida por métodos de primeira ordem, a tendência é que um método de </a:t>
                </a:r>
                <a:r>
                  <a:rPr lang="pt-BR" b="1" i="1" dirty="0"/>
                  <a:t>segunda ordem</a:t>
                </a:r>
                <a:r>
                  <a:rPr lang="pt-BR" dirty="0"/>
                  <a:t> convirja em menos passos que um método de </a:t>
                </a:r>
                <a:r>
                  <a:rPr lang="pt-BR" b="1" i="1" dirty="0"/>
                  <a:t>primeira ordem</a:t>
                </a:r>
                <a:r>
                  <a:rPr lang="pt-BR" dirty="0"/>
                  <a:t>.</a:t>
                </a:r>
              </a:p>
              <a:p>
                <a:r>
                  <a:rPr lang="pt-BR" dirty="0"/>
                  <a:t>Entretanto, o cálculo exato da </a:t>
                </a:r>
                <a:r>
                  <a:rPr lang="pt-BR" b="1" i="1" dirty="0"/>
                  <a:t>matriz </a:t>
                </a:r>
                <a:r>
                  <a:rPr lang="pt-BR" b="1" i="1" dirty="0" smtClean="0"/>
                  <a:t>Hessiana</a:t>
                </a:r>
                <a:r>
                  <a:rPr lang="pt-BR" dirty="0" smtClean="0"/>
                  <a:t> </a:t>
                </a:r>
                <a:r>
                  <a:rPr lang="pt-BR" dirty="0"/>
                  <a:t>pode ser complicado em vários casos práticos. Porém, há um conjunto de métodos de segunda ordem que evitam esse cálculo direto, como os métodos </a:t>
                </a:r>
                <a:r>
                  <a:rPr lang="pt-BR" b="1" i="1" dirty="0"/>
                  <a:t>quase-Newton</a:t>
                </a:r>
                <a:r>
                  <a:rPr lang="pt-BR" dirty="0"/>
                  <a:t> ou os métodos de </a:t>
                </a:r>
                <a:r>
                  <a:rPr lang="pt-BR" b="1" i="1" dirty="0"/>
                  <a:t>gradiente escalonado</a:t>
                </a:r>
                <a:r>
                  <a:rPr lang="pt-BR" dirty="0"/>
                  <a:t>, que representam uma espécie de compromisso entre complexidade e desempenho.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94143" cy="4850946"/>
              </a:xfrm>
              <a:blipFill rotWithShape="0">
                <a:blip r:embed="rId3"/>
                <a:stretch>
                  <a:fillRect l="-817" t="-3141" r="-1524" b="-2638"/>
                </a:stretch>
              </a:blipFill>
            </p:spPr>
            <p:txBody>
              <a:bodyPr/>
              <a:lstStyle/>
              <a:p>
                <a:r>
                  <a:rPr lang="pt-BR">
                    <a:noFill/>
                  </a:rPr>
                  <a:t> </a:t>
                </a:r>
              </a:p>
            </p:txBody>
          </p:sp>
        </mc:Fallback>
      </mc:AlternateContent>
    </p:spTree>
    <p:extLst>
      <p:ext uri="{BB962C8B-B14F-4D97-AF65-F5344CB8AC3E}">
        <p14:creationId xmlns:p14="http://schemas.microsoft.com/office/powerpoint/2010/main" val="286569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p:sp>
        <p:nvSpPr>
          <p:cNvPr id="3" name="Content Placeholder 2"/>
          <p:cNvSpPr>
            <a:spLocks noGrp="1"/>
          </p:cNvSpPr>
          <p:nvPr>
            <p:ph idx="1"/>
          </p:nvPr>
        </p:nvSpPr>
        <p:spPr>
          <a:xfrm>
            <a:off x="838200" y="1825624"/>
            <a:ext cx="8315088" cy="4898733"/>
          </a:xfrm>
        </p:spPr>
        <p:txBody>
          <a:bodyPr/>
          <a:lstStyle/>
          <a:p>
            <a:r>
              <a:rPr lang="pt-BR" dirty="0"/>
              <a:t>É importante resaltarmos que todos esses métodos são métodos de </a:t>
            </a:r>
            <a:r>
              <a:rPr lang="pt-BR" b="1" i="1" dirty="0"/>
              <a:t>busca local</a:t>
            </a:r>
            <a:r>
              <a:rPr lang="pt-BR" dirty="0"/>
              <a:t>, ou seja, eles têm convergência assegurada para </a:t>
            </a:r>
            <a:r>
              <a:rPr lang="pt-BR" b="1" i="1" dirty="0"/>
              <a:t>mínimos locais</a:t>
            </a:r>
            <a:r>
              <a:rPr lang="pt-BR" dirty="0"/>
              <a:t>. </a:t>
            </a:r>
          </a:p>
          <a:p>
            <a:r>
              <a:rPr lang="pt-BR" dirty="0"/>
              <a:t>Para relembrarmos o que é um mínimo local, vejamos a figura ao lado onde existem dois mínimos:</a:t>
            </a:r>
          </a:p>
          <a:p>
            <a:pPr lvl="1">
              <a:buFont typeface="Wingdings" panose="05000000000000000000" pitchFamily="2" charset="2"/>
              <a:buChar char="§"/>
            </a:pPr>
            <a:r>
              <a:rPr lang="pt-BR" dirty="0"/>
              <a:t>Um deles é uma solução ótima em relação a seus vizinhos, ou seja, um </a:t>
            </a:r>
            <a:r>
              <a:rPr lang="pt-BR" b="1" i="1" dirty="0"/>
              <a:t>mínimo local</a:t>
            </a:r>
            <a:r>
              <a:rPr lang="pt-BR" dirty="0"/>
              <a:t>.</a:t>
            </a:r>
          </a:p>
          <a:p>
            <a:pPr lvl="1">
              <a:buFont typeface="Wingdings" panose="05000000000000000000" pitchFamily="2" charset="2"/>
              <a:buChar char="§"/>
            </a:pPr>
            <a:r>
              <a:rPr lang="pt-BR" dirty="0"/>
              <a:t>O outro também é uma solução ótima em relação a seus vizinhos (</a:t>
            </a:r>
            <a:r>
              <a:rPr lang="pt-BR" b="1" i="1" dirty="0"/>
              <a:t>mínimo local</a:t>
            </a:r>
            <a:r>
              <a:rPr lang="pt-BR" dirty="0" smtClean="0"/>
              <a:t>), mas também </a:t>
            </a:r>
            <a:r>
              <a:rPr lang="pt-BR" dirty="0"/>
              <a:t>em relação a todo o domínio considerado. Este é um </a:t>
            </a:r>
            <a:r>
              <a:rPr lang="pt-BR" b="1" i="1" dirty="0"/>
              <a:t>mínimo global</a:t>
            </a:r>
            <a:r>
              <a:rPr lang="pt-BR" dirty="0"/>
              <a:t>.</a:t>
            </a:r>
          </a:p>
        </p:txBody>
      </p:sp>
      <p:grpSp>
        <p:nvGrpSpPr>
          <p:cNvPr id="10" name="Group 9"/>
          <p:cNvGrpSpPr/>
          <p:nvPr/>
        </p:nvGrpSpPr>
        <p:grpSpPr>
          <a:xfrm>
            <a:off x="9033164" y="2424715"/>
            <a:ext cx="3061853" cy="2795274"/>
            <a:chOff x="9102437" y="2064497"/>
            <a:chExt cx="3061853" cy="2795274"/>
          </a:xfrm>
        </p:grpSpPr>
        <p:pic>
          <p:nvPicPr>
            <p:cNvPr id="4" name="Picture 3"/>
            <p:cNvPicPr>
              <a:picLocks noChangeAspect="1"/>
            </p:cNvPicPr>
            <p:nvPr/>
          </p:nvPicPr>
          <p:blipFill rotWithShape="1">
            <a:blip r:embed="rId2"/>
            <a:srcRect l="6242" t="5396" r="8367" b="4906"/>
            <a:stretch/>
          </p:blipFill>
          <p:spPr>
            <a:xfrm>
              <a:off x="9102437" y="2064497"/>
              <a:ext cx="3061853" cy="2795274"/>
            </a:xfrm>
            <a:prstGeom prst="rect">
              <a:avLst/>
            </a:prstGeom>
          </p:spPr>
        </p:pic>
        <p:sp>
          <p:nvSpPr>
            <p:cNvPr id="6" name="Oval 5"/>
            <p:cNvSpPr/>
            <p:nvPr/>
          </p:nvSpPr>
          <p:spPr>
            <a:xfrm>
              <a:off x="10046624" y="327798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11540144" y="432192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p:cNvSpPr txBox="1"/>
            <p:nvPr/>
          </p:nvSpPr>
          <p:spPr>
            <a:xfrm>
              <a:off x="9705434" y="3339548"/>
              <a:ext cx="754380" cy="461665"/>
            </a:xfrm>
            <a:prstGeom prst="rect">
              <a:avLst/>
            </a:prstGeom>
            <a:noFill/>
          </p:spPr>
          <p:txBody>
            <a:bodyPr wrap="square" rtlCol="0">
              <a:spAutoFit/>
            </a:bodyPr>
            <a:lstStyle/>
            <a:p>
              <a:pPr algn="ctr"/>
              <a:r>
                <a:rPr lang="pt-BR" sz="1200" dirty="0"/>
                <a:t>mínimo local</a:t>
              </a:r>
            </a:p>
          </p:txBody>
        </p:sp>
        <p:sp>
          <p:nvSpPr>
            <p:cNvPr id="9" name="TextBox 8"/>
            <p:cNvSpPr txBox="1"/>
            <p:nvPr/>
          </p:nvSpPr>
          <p:spPr>
            <a:xfrm>
              <a:off x="11234954" y="3673354"/>
              <a:ext cx="754380" cy="461665"/>
            </a:xfrm>
            <a:prstGeom prst="rect">
              <a:avLst/>
            </a:prstGeom>
            <a:noFill/>
          </p:spPr>
          <p:txBody>
            <a:bodyPr wrap="square" rtlCol="0">
              <a:spAutoFit/>
            </a:bodyPr>
            <a:lstStyle/>
            <a:p>
              <a:pPr algn="ctr"/>
              <a:r>
                <a:rPr lang="pt-BR" sz="1200" dirty="0"/>
                <a:t>mínimo global</a:t>
              </a:r>
            </a:p>
          </p:txBody>
        </p:sp>
      </p:grpSp>
    </p:spTree>
    <p:extLst>
      <p:ext uri="{BB962C8B-B14F-4D97-AF65-F5344CB8AC3E}">
        <p14:creationId xmlns:p14="http://schemas.microsoft.com/office/powerpoint/2010/main" val="3212539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200" y="1341135"/>
            <a:ext cx="7330441" cy="5303505"/>
          </a:xfrm>
        </p:spPr>
        <p:txBody>
          <a:bodyPr>
            <a:normAutofit fontScale="92500" lnSpcReduction="10000"/>
          </a:bodyPr>
          <a:lstStyle/>
          <a:p>
            <a:r>
              <a:rPr lang="pt-BR" dirty="0"/>
              <a:t>Em termos gerais, uma </a:t>
            </a:r>
            <a:r>
              <a:rPr lang="pt-BR" b="1" i="1" dirty="0"/>
              <a:t>rede neural </a:t>
            </a:r>
            <a:r>
              <a:rPr lang="pt-BR" dirty="0"/>
              <a:t>nada mais é do que uma coleção de </a:t>
            </a:r>
            <a:r>
              <a:rPr lang="pt-BR" b="1" i="1" dirty="0"/>
              <a:t>neurônios </a:t>
            </a:r>
            <a:r>
              <a:rPr lang="pt-BR" dirty="0"/>
              <a:t>(que também são chamados de </a:t>
            </a:r>
            <a:r>
              <a:rPr lang="pt-BR" b="1" i="1" dirty="0"/>
              <a:t>nós</a:t>
            </a:r>
            <a:r>
              <a:rPr lang="pt-BR" dirty="0"/>
              <a:t> ou </a:t>
            </a:r>
            <a:r>
              <a:rPr lang="pt-BR" b="1" i="1" dirty="0"/>
              <a:t>unidades</a:t>
            </a:r>
            <a:r>
              <a:rPr lang="pt-BR" dirty="0"/>
              <a:t>) conectados entre si através de </a:t>
            </a:r>
            <a:r>
              <a:rPr lang="pt-BR" b="1" i="1" dirty="0"/>
              <a:t>ligações </a:t>
            </a:r>
            <a:r>
              <a:rPr lang="pt-BR" b="1" i="1" dirty="0" smtClean="0"/>
              <a:t>direcionadas </a:t>
            </a:r>
            <a:r>
              <a:rPr lang="pt-BR" dirty="0" smtClean="0"/>
              <a:t>(ou seja, as conexões têm uma direção associada). </a:t>
            </a:r>
            <a:endParaRPr lang="pt-BR" dirty="0"/>
          </a:p>
          <a:p>
            <a:r>
              <a:rPr lang="pt-BR" dirty="0"/>
              <a:t>As propriedades da </a:t>
            </a:r>
            <a:r>
              <a:rPr lang="pt-BR" b="1" i="1" dirty="0"/>
              <a:t>rede neural </a:t>
            </a:r>
            <a:r>
              <a:rPr lang="pt-BR" dirty="0"/>
              <a:t>são determinadas por sua </a:t>
            </a:r>
            <a:r>
              <a:rPr lang="pt-BR" b="1" i="1" dirty="0"/>
              <a:t>topologia</a:t>
            </a:r>
            <a:r>
              <a:rPr lang="pt-BR" dirty="0"/>
              <a:t> e pelas propriedades dos </a:t>
            </a:r>
            <a:r>
              <a:rPr lang="pt-BR" b="1" i="1" dirty="0" smtClean="0"/>
              <a:t>neurônios</a:t>
            </a:r>
            <a:r>
              <a:rPr lang="pt-BR" dirty="0" smtClean="0"/>
              <a:t> (e.g., função de ativação e pesos).</a:t>
            </a:r>
            <a:endParaRPr lang="pt-BR" dirty="0"/>
          </a:p>
          <a:p>
            <a:r>
              <a:rPr lang="pt-BR" dirty="0"/>
              <a:t>Algumas das limitações dos </a:t>
            </a:r>
            <a:r>
              <a:rPr lang="pt-BR" b="1" i="1" dirty="0"/>
              <a:t>perceptrons</a:t>
            </a:r>
            <a:r>
              <a:rPr lang="pt-BR" dirty="0"/>
              <a:t> (e.g., classificação apenas de classes linearmente separáveis) podem ser eliminadas adicionando-se camadas intermediárias de </a:t>
            </a:r>
            <a:r>
              <a:rPr lang="pt-BR" b="1" i="1" dirty="0"/>
              <a:t>perceptrons</a:t>
            </a:r>
            <a:r>
              <a:rPr lang="pt-BR" dirty="0"/>
              <a:t>. </a:t>
            </a:r>
          </a:p>
          <a:p>
            <a:r>
              <a:rPr lang="pt-BR" dirty="0"/>
              <a:t>A RNA resultante é denominada Perceptron de Múltiplas Camadas (do inglês </a:t>
            </a:r>
            <a:r>
              <a:rPr lang="pt-BR" i="1" dirty="0"/>
              <a:t>Multilayer Perceptron</a:t>
            </a:r>
            <a:r>
              <a:rPr lang="pt-BR" dirty="0"/>
              <a:t> - MLP).</a:t>
            </a:r>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Tree>
    <p:extLst>
      <p:ext uri="{BB962C8B-B14F-4D97-AF65-F5344CB8AC3E}">
        <p14:creationId xmlns:p14="http://schemas.microsoft.com/office/powerpoint/2010/main" val="36607938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508171" cy="4824557"/>
              </a:xfrm>
            </p:spPr>
            <p:txBody>
              <a:bodyPr>
                <a:normAutofit fontScale="92500" lnSpcReduction="20000"/>
              </a:bodyPr>
              <a:lstStyle/>
              <a:p>
                <a:r>
                  <a:rPr lang="pt-BR" dirty="0"/>
                  <a:t>Para valores adequados do </a:t>
                </a:r>
                <a:r>
                  <a:rPr lang="pt-BR" b="1" dirty="0"/>
                  <a:t>passo de aprendizagem</a:t>
                </a:r>
                <a:r>
                  <a:rPr lang="pt-BR" dirty="0"/>
                  <a:t>,</a:t>
                </a:r>
                <a:r>
                  <a:rPr lang="pt-BR" b="1" dirty="0"/>
                  <a:t>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 um </a:t>
                </a:r>
                <a:r>
                  <a:rPr lang="pt-BR" b="1" i="1" dirty="0"/>
                  <a:t>mínimo local</a:t>
                </a:r>
                <a:r>
                  <a:rPr lang="pt-BR" dirty="0"/>
                  <a:t> tende a atrair o vetor de pesos quando este se encontra em sua vizinhança. </a:t>
                </a:r>
              </a:p>
              <a:p>
                <a:r>
                  <a:rPr lang="pt-BR" dirty="0"/>
                  <a:t>De maneira mais rigorosa, podemos dizemos que cada mínimo tem sua </a:t>
                </a:r>
                <a:r>
                  <a:rPr lang="pt-BR" b="1" i="1" dirty="0"/>
                  <a:t>bacia de atração</a:t>
                </a:r>
                <a:r>
                  <a:rPr lang="pt-BR" dirty="0"/>
                  <a:t>.</a:t>
                </a:r>
              </a:p>
              <a:p>
                <a:r>
                  <a:rPr lang="pt-BR" dirty="0"/>
                  <a:t>Outro ponto que deve ser mencionado são os chamados </a:t>
                </a:r>
                <a:r>
                  <a:rPr lang="pt-BR" b="1" i="1" dirty="0"/>
                  <a:t>pontos de sela</a:t>
                </a:r>
                <a:r>
                  <a:rPr lang="pt-BR" dirty="0"/>
                  <a:t>, que são pontos que, em algumas direções são </a:t>
                </a:r>
                <a:r>
                  <a:rPr lang="pt-BR" b="1" i="1" dirty="0" smtClean="0"/>
                  <a:t>atratores</a:t>
                </a:r>
                <a:r>
                  <a:rPr lang="pt-BR" dirty="0"/>
                  <a:t>, mas em outras não. </a:t>
                </a:r>
              </a:p>
              <a:p>
                <a:r>
                  <a:rPr lang="pt-BR" dirty="0"/>
                  <a:t>Embora, a longo prazo, o algoritmo não vá convergir para esses pontos, ele pode passar um longo período de tempo sendo atraído por eles, o que prejudica seu desempenho. </a:t>
                </a:r>
              </a:p>
              <a:p>
                <a:r>
                  <a:rPr lang="pt-BR" dirty="0"/>
                  <a:t>A figura ao lado mostra um exemplo de um ponto de sela.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508171" cy="4824557"/>
              </a:xfrm>
              <a:blipFill rotWithShape="0">
                <a:blip r:embed="rId3"/>
                <a:stretch>
                  <a:fillRect l="-1218" t="-3157" r="-194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7092" t="7106" r="5392" b="6373"/>
          <a:stretch/>
        </p:blipFill>
        <p:spPr>
          <a:xfrm>
            <a:off x="8317616" y="1699664"/>
            <a:ext cx="3727866" cy="3203069"/>
          </a:xfrm>
          <a:prstGeom prst="rect">
            <a:avLst/>
          </a:prstGeom>
        </p:spPr>
      </p:pic>
      <p:sp>
        <p:nvSpPr>
          <p:cNvPr id="5" name="Oval 4"/>
          <p:cNvSpPr/>
          <p:nvPr/>
        </p:nvSpPr>
        <p:spPr>
          <a:xfrm>
            <a:off x="10145728" y="3071458"/>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Box 5">
            <a:extLst>
              <a:ext uri="{FF2B5EF4-FFF2-40B4-BE49-F238E27FC236}">
                <a16:creationId xmlns="" xmlns:a16="http://schemas.microsoft.com/office/drawing/2014/main" id="{1BA221F4-1C27-4904-8204-555C8539A5F3}"/>
              </a:ext>
            </a:extLst>
          </p:cNvPr>
          <p:cNvSpPr txBox="1"/>
          <p:nvPr/>
        </p:nvSpPr>
        <p:spPr>
          <a:xfrm>
            <a:off x="8361871" y="5026323"/>
            <a:ext cx="36345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t>Ponto de </a:t>
            </a:r>
            <a:r>
              <a:rPr lang="en-US" b="1" dirty="0" err="1"/>
              <a:t>sela</a:t>
            </a:r>
            <a:r>
              <a:rPr lang="en-US" dirty="0"/>
              <a:t>: um </a:t>
            </a:r>
            <a:r>
              <a:rPr lang="en-US" dirty="0" err="1"/>
              <a:t>ponto</a:t>
            </a:r>
            <a:r>
              <a:rPr lang="en-US" dirty="0"/>
              <a:t> que é um </a:t>
            </a:r>
            <a:r>
              <a:rPr lang="en-US" dirty="0" err="1"/>
              <a:t>mínimo</a:t>
            </a:r>
            <a:r>
              <a:rPr lang="en-US" dirty="0"/>
              <a:t> </a:t>
            </a:r>
            <a:r>
              <a:rPr lang="en-US" dirty="0" err="1"/>
              <a:t>ao</a:t>
            </a:r>
            <a:r>
              <a:rPr lang="en-US" dirty="0"/>
              <a:t> </a:t>
            </a:r>
            <a:r>
              <a:rPr lang="en-US" dirty="0" err="1"/>
              <a:t>longo</a:t>
            </a:r>
            <a:r>
              <a:rPr lang="en-US" dirty="0"/>
              <a:t> de um </a:t>
            </a:r>
            <a:r>
              <a:rPr lang="en-US" dirty="0" err="1"/>
              <a:t>eixo</a:t>
            </a:r>
            <a:r>
              <a:rPr lang="en-US" dirty="0"/>
              <a:t> mas um </a:t>
            </a:r>
            <a:r>
              <a:rPr lang="en-US" dirty="0" err="1"/>
              <a:t>máximo</a:t>
            </a:r>
            <a:r>
              <a:rPr lang="en-US" dirty="0"/>
              <a:t> </a:t>
            </a:r>
            <a:r>
              <a:rPr lang="en-US" dirty="0" err="1"/>
              <a:t>ao</a:t>
            </a:r>
            <a:r>
              <a:rPr lang="en-US" dirty="0"/>
              <a:t> </a:t>
            </a:r>
            <a:r>
              <a:rPr lang="en-US" dirty="0" err="1"/>
              <a:t>longo</a:t>
            </a:r>
            <a:r>
              <a:rPr lang="en-US" dirty="0"/>
              <a:t> de outro </a:t>
            </a:r>
            <a:r>
              <a:rPr lang="en-US" dirty="0" err="1"/>
              <a:t>eixo</a:t>
            </a:r>
            <a:r>
              <a:rPr lang="en-US" dirty="0"/>
              <a:t>.</a:t>
            </a:r>
            <a:r>
              <a:rPr lang="en-US" dirty="0">
                <a:cs typeface="Calibri"/>
              </a:rPr>
              <a:t>​</a:t>
            </a:r>
            <a:endParaRPr lang="en-US" dirty="0"/>
          </a:p>
        </p:txBody>
      </p:sp>
      <p:cxnSp>
        <p:nvCxnSpPr>
          <p:cNvPr id="8" name="Straight Arrow Connector 7"/>
          <p:cNvCxnSpPr/>
          <p:nvPr/>
        </p:nvCxnSpPr>
        <p:spPr>
          <a:xfrm flipV="1">
            <a:off x="8088923" y="3143458"/>
            <a:ext cx="1955190" cy="936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502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50806"/>
            <a:ext cx="10992729" cy="877888"/>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71588"/>
                <a:ext cx="11137900" cy="5586412"/>
              </a:xfrm>
            </p:spPr>
            <p:txBody>
              <a:bodyPr>
                <a:normAutofit fontScale="92500" lnSpcReduction="20000"/>
              </a:bodyPr>
              <a:lstStyle/>
              <a:p>
                <a:r>
                  <a:rPr lang="pt-BR" dirty="0"/>
                  <a:t>Conforme nós discutimos anteriormente, os métodos fundamentais de </a:t>
                </a:r>
                <a:r>
                  <a:rPr lang="pt-BR" b="1" i="1" dirty="0"/>
                  <a:t>aprendizado</a:t>
                </a:r>
                <a:r>
                  <a:rPr lang="pt-BR" dirty="0"/>
                  <a:t> em </a:t>
                </a:r>
                <a:r>
                  <a:rPr lang="pt-BR" b="1" i="1" dirty="0"/>
                  <a:t>redes neurais </a:t>
                </a:r>
                <a:r>
                  <a:rPr lang="pt-BR" dirty="0"/>
                  <a:t>são baseados no cálculo de derivadas </a:t>
                </a:r>
                <a:r>
                  <a:rPr lang="pt-BR" dirty="0" smtClean="0"/>
                  <a:t>parciais da </a:t>
                </a:r>
                <a:r>
                  <a:rPr lang="pt-BR" b="1" i="1" dirty="0"/>
                  <a:t>função custo </a:t>
                </a:r>
                <a:r>
                  <a:rPr lang="pt-BR" dirty="0"/>
                  <a:t>com </a:t>
                </a:r>
                <a:r>
                  <a:rPr lang="pt-BR" dirty="0" smtClean="0"/>
                  <a:t>relação aos </a:t>
                </a:r>
                <a:r>
                  <a:rPr lang="pt-BR" b="1" i="1" dirty="0"/>
                  <a:t>pesos sinápticos</a:t>
                </a:r>
                <a:r>
                  <a:rPr lang="pt-BR" dirty="0"/>
                  <a:t>. </a:t>
                </a:r>
              </a:p>
              <a:p>
                <a:r>
                  <a:rPr lang="pt-BR" dirty="0"/>
                  <a:t>Esses métodos buscam, fundamentalmente, encontrar o </a:t>
                </a:r>
                <a:r>
                  <a:rPr lang="pt-BR" b="1" i="1" dirty="0"/>
                  <a:t>conjunto de pesos </a:t>
                </a:r>
                <a:r>
                  <a:rPr lang="pt-BR" dirty="0"/>
                  <a:t>que minimize a </a:t>
                </a:r>
                <a:r>
                  <a:rPr lang="pt-BR" b="1" i="1" dirty="0"/>
                  <a:t>medida de erro </a:t>
                </a:r>
                <a:r>
                  <a:rPr lang="pt-BR" dirty="0"/>
                  <a:t>escolhida.</a:t>
                </a:r>
              </a:p>
              <a:p>
                <a:r>
                  <a:rPr lang="pt-BR" dirty="0"/>
                  <a:t>A ideia é encontrar uma maneira de calcular o </a:t>
                </a:r>
                <a:r>
                  <a:rPr lang="pt-BR" b="1" i="1" dirty="0"/>
                  <a:t>vetor gradiente </a:t>
                </a:r>
                <a:r>
                  <a:rPr lang="pt-BR" dirty="0"/>
                  <a:t>da </a:t>
                </a:r>
                <a:r>
                  <a:rPr lang="pt-BR" b="1" i="1" dirty="0"/>
                  <a:t>função de custo </a:t>
                </a:r>
                <a:r>
                  <a:rPr lang="pt-BR" dirty="0"/>
                  <a:t>com respeito aos </a:t>
                </a:r>
                <a:r>
                  <a:rPr lang="pt-BR" b="1" i="1" dirty="0"/>
                  <a:t>pesos sinápticos</a:t>
                </a:r>
                <a:r>
                  <a:rPr lang="pt-BR" dirty="0"/>
                  <a:t>. </a:t>
                </a:r>
              </a:p>
              <a:p>
                <a:r>
                  <a:rPr lang="pt-BR" dirty="0"/>
                  <a:t>Essa tarefa pode parecer óbvia, mas não é o </a:t>
                </a:r>
                <a:r>
                  <a:rPr lang="pt-BR" dirty="0" smtClean="0"/>
                  <a:t>caso. Foram necessários 17 anos desde a criação do Perceptron para se “descobrirem” uma forma de treinar as RNAs.</a:t>
                </a:r>
              </a:p>
              <a:p>
                <a:r>
                  <a:rPr lang="pt-BR" dirty="0" smtClean="0"/>
                  <a:t>Para </a:t>
                </a:r>
                <a:r>
                  <a:rPr lang="pt-BR" dirty="0"/>
                  <a:t>que entendamos melhor o porquê, nós iremos considerar uma notação que será muito útil a seguir: </a:t>
                </a:r>
              </a:p>
              <a:p>
                <a:pPr lvl="1">
                  <a:buFont typeface="Wingdings" panose="05000000000000000000" pitchFamily="2" charset="2"/>
                  <a:buChar char="§"/>
                </a:pPr>
                <a:r>
                  <a:rPr lang="pt-BR" dirty="0"/>
                  <a:t>O peso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oMath>
                </a14:m>
                <a:r>
                  <a:rPr lang="pt-BR" dirty="0"/>
                  <a:t> corresponde ao </a:t>
                </a:r>
                <a14:m>
                  <m:oMath xmlns:m="http://schemas.openxmlformats.org/officeDocument/2006/math">
                    <m:r>
                      <a:rPr lang="pt-BR" i="1">
                        <a:latin typeface="Cambria Math" panose="02040503050406030204" pitchFamily="18" charset="0"/>
                      </a:rPr>
                      <m:t>𝑗</m:t>
                    </m:r>
                  </m:oMath>
                </a14:m>
                <a:r>
                  <a:rPr lang="pt-BR" dirty="0"/>
                  <a:t>-ésimo peso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(ou </a:t>
                </a:r>
                <a:r>
                  <a:rPr lang="pt-BR" b="1" i="1" dirty="0"/>
                  <a:t>neurônio</a:t>
                </a:r>
                <a:r>
                  <a:rPr lang="pt-BR" dirty="0"/>
                  <a:t>) da </a:t>
                </a:r>
                <a14:m>
                  <m:oMath xmlns:m="http://schemas.openxmlformats.org/officeDocument/2006/math">
                    <m:r>
                      <a:rPr lang="pt-BR" i="1">
                        <a:latin typeface="Cambria Math" panose="02040503050406030204" pitchFamily="18" charset="0"/>
                      </a:rPr>
                      <m:t>𝑚</m:t>
                    </m:r>
                  </m:oMath>
                </a14:m>
                <a:r>
                  <a:rPr lang="pt-BR" dirty="0"/>
                  <a:t>-ésima camada da </a:t>
                </a:r>
                <a:r>
                  <a:rPr lang="pt-BR" b="1" i="1" dirty="0"/>
                  <a:t>rede neural</a:t>
                </a:r>
                <a:r>
                  <a:rPr lang="pt-BR" dirty="0"/>
                  <a:t> 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𝑚</m:t>
                        </m:r>
                      </m:sup>
                    </m:sSup>
                  </m:oMath>
                </a14:m>
                <a:r>
                  <a:rPr lang="pt-BR" dirty="0"/>
                  <a:t> é a matriz com todos os pesos da </a:t>
                </a:r>
                <a14:m>
                  <m:oMath xmlns:m="http://schemas.openxmlformats.org/officeDocument/2006/math">
                    <m:r>
                      <a:rPr lang="pt-BR" i="1">
                        <a:latin typeface="Cambria Math" panose="02040503050406030204" pitchFamily="18" charset="0"/>
                      </a:rPr>
                      <m:t>𝑚</m:t>
                    </m:r>
                  </m:oMath>
                </a14:m>
                <a:r>
                  <a:rPr lang="pt-BR" dirty="0"/>
                  <a:t>-ésima camada.</a:t>
                </a:r>
              </a:p>
              <a:p>
                <a:pPr lvl="1">
                  <a:buFont typeface="Wingdings" panose="05000000000000000000" pitchFamily="2" charset="2"/>
                  <a:buChar char="§"/>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𝑚</m:t>
                        </m:r>
                      </m:sup>
                    </m:sSup>
                    <m:r>
                      <a:rPr lang="pt-BR" b="0" i="1" smtClean="0">
                        <a:latin typeface="Cambria Math" panose="02040503050406030204" pitchFamily="18" charset="0"/>
                      </a:rPr>
                      <m:t>(.)</m:t>
                    </m:r>
                  </m:oMath>
                </a14:m>
                <a:r>
                  <a:rPr lang="pt-BR" dirty="0"/>
                  <a:t> é a função de ativação da </a:t>
                </a:r>
                <a14:m>
                  <m:oMath xmlns:m="http://schemas.openxmlformats.org/officeDocument/2006/math">
                    <m:r>
                      <a:rPr lang="pt-BR" i="1">
                        <a:latin typeface="Cambria Math" panose="02040503050406030204" pitchFamily="18" charset="0"/>
                      </a:rPr>
                      <m:t>𝑚</m:t>
                    </m:r>
                  </m:oMath>
                </a14:m>
                <a:r>
                  <a:rPr lang="pt-BR" dirty="0"/>
                  <a:t>-ésima camada da </a:t>
                </a:r>
                <a:r>
                  <a:rPr lang="pt-BR" b="1" i="1" dirty="0"/>
                  <a:t>rede neural</a:t>
                </a:r>
                <a:r>
                  <a:rPr lang="pt-BR" dirty="0"/>
                  <a:t>.</a:t>
                </a:r>
              </a:p>
              <a:p>
                <a:pPr lvl="1">
                  <a:buFont typeface="Wingdings" panose="05000000000000000000" pitchFamily="2" charset="2"/>
                  <a:buChar char="§"/>
                </a:pPr>
                <a:r>
                  <a:rPr lang="pt-BR" dirty="0"/>
                  <a:t>Com essa notação, obter o </a:t>
                </a:r>
                <a:r>
                  <a:rPr lang="pt-BR" b="1" i="1" dirty="0"/>
                  <a:t>vetor gradiente</a:t>
                </a:r>
                <a:r>
                  <a:rPr lang="pt-BR" dirty="0"/>
                  <a:t> significa calcular, de maneira genérica, </a:t>
                </a: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b="0" i="1" smtClean="0">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num>
                      <m:den>
                        <m:r>
                          <a:rPr lang="pt-BR" i="1" smtClean="0">
                            <a:latin typeface="Cambria Math" panose="02040503050406030204" pitchFamily="18" charset="0"/>
                          </a:rPr>
                          <m:t>𝜕</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den>
                    </m:f>
                  </m:oMath>
                </a14:m>
                <a:r>
                  <a:rPr lang="pt-BR" dirty="0"/>
                  <a:t>, ou seja, calcular essa derivada para todos os pesos de todos os </a:t>
                </a:r>
                <a:r>
                  <a:rPr lang="pt-BR" b="1" i="1" dirty="0"/>
                  <a:t>nós</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71588"/>
                <a:ext cx="11137900" cy="5586412"/>
              </a:xfrm>
              <a:blipFill rotWithShape="0">
                <a:blip r:embed="rId3"/>
                <a:stretch>
                  <a:fillRect l="-876" t="-2838" r="-1368" b="-983"/>
                </a:stretch>
              </a:blipFill>
            </p:spPr>
            <p:txBody>
              <a:bodyPr/>
              <a:lstStyle/>
              <a:p>
                <a:r>
                  <a:rPr lang="pt-BR">
                    <a:noFill/>
                  </a:rPr>
                  <a:t> </a:t>
                </a:r>
              </a:p>
            </p:txBody>
          </p:sp>
        </mc:Fallback>
      </mc:AlternateContent>
    </p:spTree>
    <p:extLst>
      <p:ext uri="{BB962C8B-B14F-4D97-AF65-F5344CB8AC3E}">
        <p14:creationId xmlns:p14="http://schemas.microsoft.com/office/powerpoint/2010/main" val="3088004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pt-BR" dirty="0"/>
              <a:t>Retropropagação do Erro (</a:t>
            </a:r>
            <a:r>
              <a:rPr lang="pt-BR" sz="4000" dirty="0"/>
              <a:t>Error Backpropagation</a:t>
            </a:r>
            <a:r>
              <a:rPr lang="pt-BR" dirty="0"/>
              <a:t>)</a:t>
            </a:r>
          </a:p>
        </p:txBody>
      </p:sp>
      <p:sp>
        <p:nvSpPr>
          <p:cNvPr id="3" name="Content Placeholder 2"/>
          <p:cNvSpPr>
            <a:spLocks noGrp="1"/>
          </p:cNvSpPr>
          <p:nvPr>
            <p:ph idx="1"/>
          </p:nvPr>
        </p:nvSpPr>
        <p:spPr>
          <a:xfrm>
            <a:off x="838199" y="1825625"/>
            <a:ext cx="10910455" cy="820593"/>
          </a:xfrm>
        </p:spPr>
        <p:txBody>
          <a:bodyPr>
            <a:normAutofit lnSpcReduction="10000"/>
          </a:bodyPr>
          <a:lstStyle/>
          <a:p>
            <a:r>
              <a:rPr lang="pt-BR" dirty="0"/>
              <a:t>A figura abaixo apresenta um exemplo de como uma rede MLP pode ser descrita segundo essa notação.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3944" y="2646218"/>
            <a:ext cx="6484111" cy="2230534"/>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838199" y="5003111"/>
                <a:ext cx="11118274" cy="175790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 mapeamento realizado pela rede MLP acima é dado por:</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3</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2</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2</m:t>
                                </m:r>
                              </m:sup>
                            </m:sSup>
                          </m:e>
                        </m:d>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3</m:t>
                            </m:r>
                          </m:sup>
                        </m:sSup>
                      </m:e>
                    </m:d>
                  </m:oMath>
                </a14:m>
                <a:r>
                  <a:rPr lang="pt-BR" dirty="0"/>
                  <a:t>.</a:t>
                </a:r>
              </a:p>
              <a:p>
                <a:r>
                  <a:rPr lang="pt-BR" dirty="0"/>
                  <a:t>Para facilitar nosso trabalho, iremos supor, sem nenhuma perda de generalidade, que a </a:t>
                </a:r>
                <a:r>
                  <a:rPr lang="pt-BR" b="1" i="1" dirty="0"/>
                  <a:t>função de custo</a:t>
                </a:r>
                <a:r>
                  <a:rPr lang="pt-BR" dirty="0"/>
                  <a:t> escolhida é o </a:t>
                </a:r>
                <a:r>
                  <a:rPr lang="pt-BR" b="1" i="1" dirty="0"/>
                  <a:t>erro quadrático médio</a:t>
                </a:r>
                <a:r>
                  <a:rPr lang="pt-BR" dirty="0"/>
                  <a:t> (MSE).</a:t>
                </a:r>
              </a:p>
              <a:p>
                <a:pPr marL="0" indent="0" algn="ctr">
                  <a:buNone/>
                </a:pPr>
                <a:endParaRPr lang="pt-BR"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199" y="5003111"/>
                <a:ext cx="11118274" cy="1757907"/>
              </a:xfrm>
              <a:prstGeom prst="rect">
                <a:avLst/>
              </a:prstGeom>
              <a:blipFill rotWithShape="0">
                <a:blip r:embed="rId3"/>
                <a:stretch>
                  <a:fillRect l="-822" t="-9028" b="-8681"/>
                </a:stretch>
              </a:blipFill>
            </p:spPr>
            <p:txBody>
              <a:bodyPr/>
              <a:lstStyle/>
              <a:p>
                <a:r>
                  <a:rPr lang="pt-BR">
                    <a:noFill/>
                  </a:rPr>
                  <a:t> </a:t>
                </a:r>
              </a:p>
            </p:txBody>
          </p:sp>
        </mc:Fallback>
      </mc:AlternateContent>
    </p:spTree>
    <p:extLst>
      <p:ext uri="{BB962C8B-B14F-4D97-AF65-F5344CB8AC3E}">
        <p14:creationId xmlns:p14="http://schemas.microsoft.com/office/powerpoint/2010/main" val="33546010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429"/>
            <a:ext cx="10866120" cy="1325563"/>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69008"/>
                <a:ext cx="11159836" cy="5388992"/>
              </a:xfrm>
            </p:spPr>
            <p:txBody>
              <a:bodyPr>
                <a:normAutofit fontScale="77500" lnSpcReduction="20000"/>
              </a:bodyPr>
              <a:lstStyle/>
              <a:p>
                <a:r>
                  <a:rPr lang="pt-BR" dirty="0"/>
                  <a:t>Nós vamos assumir que a última camada da rede MLP (denotada como a </a:t>
                </a:r>
                <a14:m>
                  <m:oMath xmlns:m="http://schemas.openxmlformats.org/officeDocument/2006/math">
                    <m:r>
                      <a:rPr lang="pt-BR" b="0" i="1" smtClean="0">
                        <a:latin typeface="Cambria Math" panose="02040503050406030204" pitchFamily="18" charset="0"/>
                      </a:rPr>
                      <m:t>𝑀</m:t>
                    </m:r>
                  </m:oMath>
                </a14:m>
                <a:r>
                  <a:rPr lang="pt-BR" dirty="0"/>
                  <a:t>-ésima camada) tenha uma quantidade genérica,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oMath>
                </a14:m>
                <a:r>
                  <a:rPr lang="pt-BR" dirty="0"/>
                  <a:t>, de </a:t>
                </a:r>
                <a:r>
                  <a:rPr lang="pt-BR" b="1" i="1" dirty="0"/>
                  <a:t>nós</a:t>
                </a:r>
                <a:r>
                  <a:rPr lang="pt-BR" dirty="0"/>
                  <a:t>.</a:t>
                </a:r>
              </a:p>
              <a:p>
                <a:pPr marL="0" indent="0" algn="ctr">
                  <a:buNone/>
                </a:pP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sup>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sup>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𝑒</m:t>
                                </m:r>
                              </m:e>
                              <m:sub>
                                <m:r>
                                  <a:rPr lang="pt-BR" b="0" i="1" smtClean="0">
                                    <a:latin typeface="Cambria Math" panose="02040503050406030204" pitchFamily="18" charset="0"/>
                                  </a:rPr>
                                  <m:t>𝑗</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e>
                        </m:nary>
                      </m:e>
                    </m:nary>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𝑗</m:t>
                                        </m:r>
                                      </m:sub>
                                      <m:sup>
                                        <m:r>
                                          <a:rPr lang="pt-BR" b="0" i="1" smtClean="0">
                                            <a:latin typeface="Cambria Math" panose="02040503050406030204" pitchFamily="18" charset="0"/>
                                          </a:rPr>
                                          <m:t>𝑀</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sup>
                                <m:r>
                                  <a:rPr lang="pt-BR" b="0" i="1" smtClean="0">
                                    <a:latin typeface="Cambria Math" panose="02040503050406030204" pitchFamily="18" charset="0"/>
                                  </a:rPr>
                                  <m:t>2</m:t>
                                </m:r>
                              </m:sup>
                            </m:sSup>
                          </m:e>
                        </m:nary>
                      </m:e>
                    </m:nary>
                  </m:oMath>
                </a14:m>
                <a:r>
                  <a:rPr lang="pt-BR" dirty="0"/>
                  <a:t>,</a:t>
                </a:r>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é o valor desejado da </a:t>
                </a:r>
                <a14:m>
                  <m:oMath xmlns:m="http://schemas.openxmlformats.org/officeDocument/2006/math">
                    <m:r>
                      <a:rPr lang="pt-BR" i="1">
                        <a:latin typeface="Cambria Math" panose="02040503050406030204" pitchFamily="18" charset="0"/>
                      </a:rPr>
                      <m:t>𝑗</m:t>
                    </m:r>
                  </m:oMath>
                </a14:m>
                <a:r>
                  <a:rPr lang="pt-BR" dirty="0"/>
                  <a:t>–ésima saída (rótulo) correspondente ao </a:t>
                </a:r>
                <a14:m>
                  <m:oMath xmlns:m="http://schemas.openxmlformats.org/officeDocument/2006/math">
                    <m:r>
                      <a:rPr lang="pt-BR" i="1">
                        <a:latin typeface="Cambria Math" panose="02040503050406030204" pitchFamily="18" charset="0"/>
                      </a:rPr>
                      <m:t>𝑛</m:t>
                    </m:r>
                  </m:oMath>
                </a14:m>
                <a:r>
                  <a:rPr lang="pt-BR" dirty="0"/>
                  <a:t>-ésimo exemplo de entrada.</a:t>
                </a:r>
              </a:p>
              <a:p>
                <a:r>
                  <a:rPr lang="pt-BR" dirty="0"/>
                  <a:t>Devemos derivar a </a:t>
                </a:r>
                <a:r>
                  <a:rPr lang="pt-BR" b="1" i="1" dirty="0"/>
                  <a:t>função custo </a:t>
                </a:r>
                <a:r>
                  <a:rPr lang="pt-BR" dirty="0"/>
                  <a:t>com respeito aos </a:t>
                </a:r>
                <a:r>
                  <a:rPr lang="pt-BR" b="1" i="1" dirty="0"/>
                  <a:t>pesos</a:t>
                </a:r>
                <a:r>
                  <a:rPr lang="pt-BR" dirty="0"/>
                  <a:t>, mas estes não aparecem de maneira explícita na expressão de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oMath>
                </a14:m>
                <a:r>
                  <a:rPr lang="pt-BR" dirty="0"/>
                  <a:t>. </a:t>
                </a:r>
              </a:p>
              <a:p>
                <a:r>
                  <a:rPr lang="pt-BR" dirty="0"/>
                  <a:t>Para fazer com que a dependência dos pesos apareça de maneira clara na expressão acima, nós precisamos recorrer a aplicações sucessivas da </a:t>
                </a:r>
                <a:r>
                  <a:rPr lang="pt-BR" b="1" i="1" dirty="0"/>
                  <a:t>regra da cadeia</a:t>
                </a:r>
                <a:r>
                  <a:rPr lang="pt-BR" dirty="0"/>
                  <a:t>.</a:t>
                </a:r>
              </a:p>
              <a:p>
                <a:r>
                  <a:rPr lang="pt-BR" dirty="0"/>
                  <a:t>Usando a notação de </a:t>
                </a:r>
                <a:r>
                  <a:rPr lang="pt-BR" b="1" i="1" dirty="0"/>
                  <a:t>Leibniz</a:t>
                </a:r>
                <a:r>
                  <a:rPr lang="pt-BR" dirty="0"/>
                  <a:t>, essa regra nos mostra que:</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e>
                        </m:d>
                      </m:num>
                      <m:den>
                        <m:r>
                          <a:rPr lang="pt-BR" i="1" smtClean="0">
                            <a:latin typeface="Cambria Math" panose="02040503050406030204" pitchFamily="18" charset="0"/>
                          </a:rPr>
                          <m:t>𝑑𝑥</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m:t>
                        </m:r>
                        <m:r>
                          <a:rPr lang="pt-BR" b="0" i="1" smtClean="0">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den>
                    </m:f>
                    <m:f>
                      <m:fPr>
                        <m:ctrlPr>
                          <a:rPr lang="pt-BR" i="1">
                            <a:latin typeface="Cambria Math" panose="02040503050406030204" pitchFamily="18" charset="0"/>
                          </a:rPr>
                        </m:ctrlPr>
                      </m:fPr>
                      <m:num>
                        <m:r>
                          <a:rPr lang="pt-BR" i="1">
                            <a:latin typeface="Cambria Math" panose="02040503050406030204" pitchFamily="18" charset="0"/>
                          </a:rPr>
                          <m:t>𝑑</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num>
                      <m:den>
                        <m:r>
                          <a:rPr lang="pt-BR" i="1">
                            <a:latin typeface="Cambria Math" panose="02040503050406030204" pitchFamily="18" charset="0"/>
                          </a:rPr>
                          <m:t>𝑑𝑥</m:t>
                        </m:r>
                      </m:den>
                    </m:f>
                  </m:oMath>
                </a14:m>
                <a:r>
                  <a:rPr lang="pt-BR" dirty="0"/>
                  <a:t>.</a:t>
                </a:r>
              </a:p>
              <a:p>
                <a:r>
                  <a:rPr lang="pt-BR" dirty="0"/>
                  <a:t>Por exemplo, considerem que temos </a:t>
                </a:r>
                <a14:m>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sup>
                    </m:sSup>
                  </m:oMath>
                </a14:m>
                <a:r>
                  <a:rPr lang="pt-BR" dirty="0"/>
                  <a:t>e queremos obter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𝑑𝑥</m:t>
                        </m:r>
                      </m:den>
                    </m:f>
                  </m:oMath>
                </a14:m>
                <a:r>
                  <a:rPr lang="pt-BR" dirty="0"/>
                  <a:t>. Nós podemos fazer</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oMath>
                </a14:m>
                <a:r>
                  <a:rPr lang="pt-BR" dirty="0"/>
                  <a:t> e usar a regra da cadeia:</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𝑑𝑥</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den>
                    </m:f>
                    <m:f>
                      <m:fPr>
                        <m:ctrlPr>
                          <a:rPr lang="pt-BR" i="1">
                            <a:latin typeface="Cambria Math" panose="02040503050406030204" pitchFamily="18" charset="0"/>
                          </a:rPr>
                        </m:ctrlPr>
                      </m:fPr>
                      <m:num>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num>
                      <m:den>
                        <m:r>
                          <a:rPr lang="pt-BR" i="1">
                            <a:latin typeface="Cambria Math" panose="02040503050406030204" pitchFamily="18" charset="0"/>
                          </a:rPr>
                          <m:t>𝑑𝑥</m:t>
                        </m:r>
                      </m:den>
                    </m:f>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sup>
                    </m:sSup>
                    <m:r>
                      <a:rPr lang="pt-BR" b="0" i="1" smtClean="0">
                        <a:latin typeface="Cambria Math" panose="02040503050406030204" pitchFamily="18" charset="0"/>
                      </a:rPr>
                      <m:t>2</m:t>
                    </m:r>
                    <m:r>
                      <a:rPr lang="pt-BR" b="0" i="1" smtClean="0">
                        <a:latin typeface="Cambria Math" panose="02040503050406030204" pitchFamily="18" charset="0"/>
                      </a:rPr>
                      <m:t>𝑥</m:t>
                    </m:r>
                    <m:r>
                      <a:rPr lang="pt-BR" b="0" i="1" smtClean="0">
                        <a:latin typeface="Cambria Math" panose="02040503050406030204" pitchFamily="18" charset="0"/>
                      </a:rPr>
                      <m:t>=2</m:t>
                    </m:r>
                    <m:r>
                      <a:rPr lang="pt-BR" b="0" i="1" smtClean="0">
                        <a:latin typeface="Cambria Math" panose="02040503050406030204" pitchFamily="18" charset="0"/>
                      </a:rPr>
                      <m:t>𝑥</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69008"/>
                <a:ext cx="11159836" cy="5388992"/>
              </a:xfrm>
              <a:blipFill rotWithShape="0">
                <a:blip r:embed="rId2"/>
                <a:stretch>
                  <a:fillRect l="-710" t="-2376" r="-601"/>
                </a:stretch>
              </a:blipFill>
            </p:spPr>
            <p:txBody>
              <a:bodyPr/>
              <a:lstStyle/>
              <a:p>
                <a:r>
                  <a:rPr lang="pt-BR">
                    <a:noFill/>
                  </a:rPr>
                  <a:t> </a:t>
                </a:r>
              </a:p>
            </p:txBody>
          </p:sp>
        </mc:Fallback>
      </mc:AlternateContent>
    </p:spTree>
    <p:extLst>
      <p:ext uri="{BB962C8B-B14F-4D97-AF65-F5344CB8AC3E}">
        <p14:creationId xmlns:p14="http://schemas.microsoft.com/office/powerpoint/2010/main" val="2748905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52052" cy="1325563"/>
          </a:xfrm>
        </p:spPr>
        <p:txBody>
          <a:bodyPr/>
          <a:lstStyle/>
          <a:p>
            <a:r>
              <a:rPr lang="pt-BR" dirty="0"/>
              <a:t>Retropropagação do Erro (</a:t>
            </a:r>
            <a:r>
              <a:rPr lang="pt-BR" sz="4000" dirty="0"/>
              <a:t>Error Backpropagation</a:t>
            </a:r>
            <a:r>
              <a:rPr lang="pt-BR" dirty="0"/>
              <a:t>)</a:t>
            </a:r>
          </a:p>
        </p:txBody>
      </p:sp>
      <p:sp>
        <p:nvSpPr>
          <p:cNvPr id="3" name="Content Placeholder 2"/>
          <p:cNvSpPr>
            <a:spLocks noGrp="1"/>
          </p:cNvSpPr>
          <p:nvPr>
            <p:ph idx="1"/>
          </p:nvPr>
        </p:nvSpPr>
        <p:spPr>
          <a:xfrm>
            <a:off x="838200" y="1825625"/>
            <a:ext cx="11049000" cy="4907684"/>
          </a:xfrm>
        </p:spPr>
        <p:txBody>
          <a:bodyPr>
            <a:normAutofit/>
          </a:bodyPr>
          <a:lstStyle/>
          <a:p>
            <a:r>
              <a:rPr lang="pt-BR" dirty="0"/>
              <a:t>Agora voltamos à equação do MSE e vemos que as saídas da última camada aparecem de maneira direta. </a:t>
            </a:r>
          </a:p>
          <a:p>
            <a:r>
              <a:rPr lang="pt-BR" dirty="0"/>
              <a:t>Isso significa que é simples se obter as derivadas com respeito aos pesos da camada de saída.</a:t>
            </a:r>
          </a:p>
          <a:p>
            <a:r>
              <a:rPr lang="pt-BR" dirty="0"/>
              <a:t>Porém, quando se busca avaliar as derivadas com respeito aos pesos das camadas anteriores, a situação fica mais complexa, pois não existe uma dependência direta.</a:t>
            </a:r>
          </a:p>
          <a:p>
            <a:r>
              <a:rPr lang="pt-BR" dirty="0"/>
              <a:t>Como podemos atribuir a cada </a:t>
            </a:r>
            <a:r>
              <a:rPr lang="pt-BR" b="1" i="1" dirty="0"/>
              <a:t>nó</a:t>
            </a:r>
            <a:r>
              <a:rPr lang="pt-BR" dirty="0"/>
              <a:t> de uma camada anterior sua devida influência na composição da saída e do erro?</a:t>
            </a:r>
          </a:p>
        </p:txBody>
      </p:sp>
    </p:spTree>
    <p:extLst>
      <p:ext uri="{BB962C8B-B14F-4D97-AF65-F5344CB8AC3E}">
        <p14:creationId xmlns:p14="http://schemas.microsoft.com/office/powerpoint/2010/main" val="2223197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80188" cy="1325563"/>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82251" cy="4935394"/>
              </a:xfrm>
            </p:spPr>
            <p:txBody>
              <a:bodyPr>
                <a:normAutofit fontScale="92500" lnSpcReduction="10000"/>
              </a:bodyPr>
              <a:lstStyle/>
              <a:p>
                <a:r>
                  <a:rPr lang="pt-BR" dirty="0"/>
                  <a:t>Essa “caminhada de trás para a frente”, da saída (na qual se calcula o erro) para a entrada, tendo por base a </a:t>
                </a:r>
                <a:r>
                  <a:rPr lang="pt-BR" b="1" i="1" dirty="0"/>
                  <a:t>regra da cadeia</a:t>
                </a:r>
                <a:r>
                  <a:rPr lang="pt-BR" dirty="0"/>
                  <a:t>, corresponde ao processo conhecido como </a:t>
                </a:r>
                <a:r>
                  <a:rPr lang="pt-BR" b="1" i="1" dirty="0"/>
                  <a:t>retropropagação do erro </a:t>
                </a:r>
                <a:r>
                  <a:rPr lang="pt-BR" dirty="0"/>
                  <a:t>(</a:t>
                </a:r>
                <a:r>
                  <a:rPr lang="pt-BR" b="1" i="1" dirty="0"/>
                  <a:t>error backpropagation</a:t>
                </a:r>
                <a:r>
                  <a:rPr lang="pt-BR" dirty="0"/>
                  <a:t>, ou simplesmente </a:t>
                </a:r>
                <a:r>
                  <a:rPr lang="pt-BR" b="1" i="1" dirty="0"/>
                  <a:t>backpropagation</a:t>
                </a:r>
                <a:r>
                  <a:rPr lang="pt-BR" dirty="0"/>
                  <a:t>).</a:t>
                </a:r>
              </a:p>
              <a:p>
                <a:r>
                  <a:rPr lang="pt-BR" dirty="0"/>
                  <a:t>A seguir, nós veremos de maneira mais sistemática como a </a:t>
                </a:r>
                <a:r>
                  <a:rPr lang="pt-BR" b="1" i="1" dirty="0"/>
                  <a:t>retropropagação do erro</a:t>
                </a:r>
                <a:r>
                  <a:rPr lang="pt-BR" dirty="0"/>
                  <a:t> é realizada.</a:t>
                </a:r>
              </a:p>
              <a:p>
                <a:r>
                  <a:rPr lang="pt-BR" dirty="0"/>
                  <a:t>Inicialmente, nós devemos observar um fato fundamental. O cálculo da derivada do MSE com respeito a um peso qualquer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e>
                            </m:nary>
                          </m:e>
                        </m:nary>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f>
                              <m:fPr>
                                <m:ctrlPr>
                                  <a:rPr lang="pt-BR" i="1" smtClean="0">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m:t>
                                    </m:r>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e>
                        </m:nary>
                      </m:e>
                    </m:nary>
                  </m:oMath>
                </a14:m>
                <a:r>
                  <a:rPr lang="pt-BR" dirty="0"/>
                  <a:t>.</a:t>
                </a:r>
              </a:p>
              <a:p>
                <a:r>
                  <a:rPr lang="pt-BR" dirty="0"/>
                  <a:t>A equação acima mostra que é necessário calcular a expressão do gradiente apenas para o </a:t>
                </a:r>
                <a14:m>
                  <m:oMath xmlns:m="http://schemas.openxmlformats.org/officeDocument/2006/math">
                    <m:r>
                      <m:rPr>
                        <m:brk m:alnAt="23"/>
                      </m:rPr>
                      <a:rPr lang="pt-BR" i="1">
                        <a:latin typeface="Cambria Math" panose="02040503050406030204" pitchFamily="18" charset="0"/>
                      </a:rPr>
                      <m:t>𝑛</m:t>
                    </m:r>
                  </m:oMath>
                </a14:m>
                <a:r>
                  <a:rPr lang="pt-BR" dirty="0"/>
                  <a:t>-ésimo dado, pois o gradiente médio será uma média de </a:t>
                </a:r>
                <a:r>
                  <a:rPr lang="pt-BR" b="1" i="1" dirty="0"/>
                  <a:t>gradientes particulares</a:t>
                </a:r>
                <a:r>
                  <a:rPr lang="pt-BR" dirty="0"/>
                  <a:t> (ou </a:t>
                </a:r>
                <a:r>
                  <a:rPr lang="pt-BR" b="1" i="1" dirty="0"/>
                  <a:t>locais</a:t>
                </a:r>
                <a:r>
                  <a:rPr lang="pt-BR" dirty="0"/>
                  <a:t>) associados a cada amostra.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82251" cy="4935394"/>
              </a:xfrm>
              <a:blipFill rotWithShape="0">
                <a:blip r:embed="rId3"/>
                <a:stretch>
                  <a:fillRect l="-825" t="-2469" r="-1595" b="-741"/>
                </a:stretch>
              </a:blipFill>
            </p:spPr>
            <p:txBody>
              <a:bodyPr/>
              <a:lstStyle/>
              <a:p>
                <a:r>
                  <a:rPr lang="pt-BR">
                    <a:noFill/>
                  </a:rPr>
                  <a:t> </a:t>
                </a:r>
              </a:p>
            </p:txBody>
          </p:sp>
        </mc:Fallback>
      </mc:AlternateContent>
      <p:sp>
        <p:nvSpPr>
          <p:cNvPr id="5" name="TextBox 4"/>
          <p:cNvSpPr txBox="1"/>
          <p:nvPr/>
        </p:nvSpPr>
        <p:spPr>
          <a:xfrm>
            <a:off x="9715500" y="4487729"/>
            <a:ext cx="2390687" cy="1200329"/>
          </a:xfrm>
          <a:prstGeom prst="rect">
            <a:avLst/>
          </a:prstGeom>
        </p:spPr>
        <p:txBody>
          <a:bodyPr wrap="square">
            <a:spAutoFit/>
          </a:bodyPr>
          <a:lstStyle>
            <a:defPPr>
              <a:defRPr lang="pt-BR"/>
            </a:defPPr>
            <a:lvl1pPr algn="ctr">
              <a:defRPr sz="1200"/>
            </a:lvl1pPr>
          </a:lstStyle>
          <a:p>
            <a:r>
              <a:rPr lang="pt-BR" dirty="0" smtClean="0"/>
              <a:t>OBS.1: Operação </a:t>
            </a:r>
            <a:r>
              <a:rPr lang="pt-BR" dirty="0"/>
              <a:t>da derivada parcial é distributiva</a:t>
            </a:r>
            <a:r>
              <a:rPr lang="pt-BR" dirty="0" smtClean="0"/>
              <a:t>.</a:t>
            </a:r>
          </a:p>
          <a:p>
            <a:r>
              <a:rPr lang="pt-BR" dirty="0" smtClean="0"/>
              <a:t>OBS.2: A </a:t>
            </a:r>
            <a:r>
              <a:rPr lang="pt-BR" dirty="0"/>
              <a:t>divisão pelo número de amostras foi omitida pois isso não afeta a otimização.</a:t>
            </a:r>
          </a:p>
          <a:p>
            <a:endParaRPr lang="pt-BR" dirty="0"/>
          </a:p>
        </p:txBody>
      </p:sp>
    </p:spTree>
    <p:extLst>
      <p:ext uri="{BB962C8B-B14F-4D97-AF65-F5344CB8AC3E}">
        <p14:creationId xmlns:p14="http://schemas.microsoft.com/office/powerpoint/2010/main" val="726849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2493"/>
          </a:xfrm>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65604"/>
                <a:ext cx="11245949" cy="5167311"/>
              </a:xfrm>
            </p:spPr>
            <p:txBody>
              <a:bodyPr>
                <a:normAutofit fontScale="85000" lnSpcReduction="20000"/>
              </a:bodyPr>
              <a:lstStyle/>
              <a:p>
                <a:r>
                  <a:rPr lang="pt-BR" dirty="0"/>
                  <a:t>Considerando novamente a derivada geral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 (i.e., um elemento genérico do gradiente). Usando a </a:t>
                </a:r>
                <a:r>
                  <a:rPr lang="pt-BR" b="1" i="1" dirty="0"/>
                  <a:t>regra da cadeia</a:t>
                </a:r>
                <a:r>
                  <a:rPr lang="pt-BR" dirty="0"/>
                  <a:t>, podemos escrever o seguinte:</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a:t>
                </a:r>
              </a:p>
              <a:p>
                <a:r>
                  <a:rPr lang="pt-BR" dirty="0"/>
                  <a:t>A primeira derivada após a igualdade é a derivada da </a:t>
                </a:r>
                <a:r>
                  <a:rPr lang="pt-BR" b="1" i="1" dirty="0"/>
                  <a:t>função de custo</a:t>
                </a:r>
                <a:r>
                  <a:rPr lang="pt-BR" dirty="0"/>
                  <a:t> com respeito à ativação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-ésima camada. </a:t>
                </a:r>
              </a:p>
              <a:p>
                <a:r>
                  <a:rPr lang="pt-BR" dirty="0"/>
                  <a:t>Essa grandeza será chamada de </a:t>
                </a:r>
                <a:r>
                  <a:rPr lang="pt-BR" b="1" i="1" dirty="0"/>
                  <a:t>sensibilidade</a:t>
                </a:r>
                <a:r>
                  <a:rPr lang="pt-BR" dirty="0"/>
                  <a:t> e é denotada pela letra grega </a:t>
                </a:r>
                <a14:m>
                  <m:oMath xmlns:m="http://schemas.openxmlformats.org/officeDocument/2006/math">
                    <m:r>
                      <a:rPr lang="pt-BR" i="1" smtClean="0">
                        <a:latin typeface="Cambria Math" panose="02040503050406030204" pitchFamily="18" charset="0"/>
                        <a:ea typeface="Cambria Math" panose="02040503050406030204" pitchFamily="18" charset="0"/>
                      </a:rPr>
                      <m:t>𝛿</m:t>
                    </m:r>
                  </m:oMath>
                </a14:m>
                <a:r>
                  <a:rPr lang="pt-BR" dirty="0"/>
                  <a:t> (delta). Desta forma:</a:t>
                </a:r>
              </a:p>
              <a:p>
                <a:pPr marL="0" indent="0" algn="ctr">
                  <a:buNone/>
                </a:pPr>
                <a14:m>
                  <m:oMath xmlns:m="http://schemas.openxmlformats.org/officeDocument/2006/math">
                    <m:sSubSup>
                      <m:sSubSupPr>
                        <m:ctrlPr>
                          <a:rPr lang="pt-BR" i="1" smtClean="0">
                            <a:latin typeface="Cambria Math" panose="02040503050406030204" pitchFamily="18" charset="0"/>
                          </a:rPr>
                        </m:ctrlPr>
                      </m:sSubSupPr>
                      <m:e>
                        <m:r>
                          <a:rPr lang="pt-BR"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oMath>
                </a14:m>
                <a:r>
                  <a:rPr lang="pt-BR" dirty="0"/>
                  <a:t>.</a:t>
                </a:r>
              </a:p>
              <a:p>
                <a:r>
                  <a:rPr lang="pt-BR" dirty="0"/>
                  <a:t>O termo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é único para cada </a:t>
                </a:r>
                <a:r>
                  <a:rPr lang="pt-BR" b="1" i="1" dirty="0"/>
                  <a:t>nó</a:t>
                </a:r>
                <a:r>
                  <a:rPr lang="pt-BR" dirty="0"/>
                  <a:t>. </a:t>
                </a:r>
              </a:p>
              <a:p>
                <a:r>
                  <a:rPr lang="pt-BR" dirty="0"/>
                  <a:t>O outro termo, por sua vez, varia ao longo das entradas do </a:t>
                </a:r>
                <a:r>
                  <a:rPr lang="pt-BR" b="1" i="1" dirty="0"/>
                  <a:t>nó</a:t>
                </a:r>
                <a:r>
                  <a:rPr lang="pt-BR" dirty="0"/>
                  <a:t> em questão. Como adotamos o modelo do </a:t>
                </a:r>
                <a:r>
                  <a:rPr lang="pt-BR" b="1" i="1" dirty="0"/>
                  <a:t>tipo perceptron</a:t>
                </a:r>
                <a:r>
                  <a:rPr lang="pt-BR" dirty="0"/>
                  <a:t>, a ativação é uma </a:t>
                </a:r>
                <a:r>
                  <a:rPr lang="pt-BR" b="1" i="1" dirty="0"/>
                  <a:t>combinação linear</a:t>
                </a:r>
                <a:r>
                  <a:rPr lang="pt-BR" dirty="0"/>
                  <a:t> das entradas:</a:t>
                </a:r>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r>
                        <a:rPr lang="pt-BR" b="0" i="0"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𝑗</m:t>
                          </m:r>
                          <m:r>
                            <a:rPr lang="pt-BR" b="0" i="1" smtClean="0">
                              <a:latin typeface="Cambria Math" panose="02040503050406030204" pitchFamily="18" charset="0"/>
                            </a:rPr>
                            <m:t> ∈ </m:t>
                          </m:r>
                          <m:r>
                            <m:rPr>
                              <m:sty m:val="p"/>
                              <m:brk m:alnAt="9"/>
                            </m:rPr>
                            <a:rPr lang="pt-BR" b="0" i="0" smtClean="0">
                              <a:latin typeface="Cambria Math" panose="02040503050406030204" pitchFamily="18" charset="0"/>
                              <a:ea typeface="Cambria Math" panose="02040503050406030204" pitchFamily="18" charset="0"/>
                            </a:rPr>
                            <m:t>e</m:t>
                          </m:r>
                          <m:r>
                            <m:rPr>
                              <m:sty m:val="p"/>
                            </m:rPr>
                            <a:rPr lang="pt-BR" b="0" i="0" smtClean="0">
                              <a:latin typeface="Cambria Math" panose="02040503050406030204" pitchFamily="18" charset="0"/>
                              <a:ea typeface="Cambria Math" panose="02040503050406030204" pitchFamily="18" charset="0"/>
                            </a:rPr>
                            <m:t>ntradas</m:t>
                          </m:r>
                        </m:sub>
                        <m:sup/>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e>
                      </m:nary>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b="0" i="1" smtClean="0">
                              <a:latin typeface="Cambria Math" panose="02040503050406030204" pitchFamily="18" charset="0"/>
                            </a:rPr>
                            <m:t>𝑚</m:t>
                          </m:r>
                          <m:r>
                            <a:rPr lang="pt-BR" b="0" i="1" smtClean="0">
                              <a:latin typeface="Cambria Math" panose="02040503050406030204" pitchFamily="18" charset="0"/>
                            </a:rPr>
                            <m:t>−1</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65604"/>
                <a:ext cx="11245949" cy="5167311"/>
              </a:xfrm>
              <a:blipFill rotWithShape="0">
                <a:blip r:embed="rId2"/>
                <a:stretch>
                  <a:fillRect l="-705" t="-1887"/>
                </a:stretch>
              </a:blipFill>
            </p:spPr>
            <p:txBody>
              <a:bodyPr/>
              <a:lstStyle/>
              <a:p>
                <a:r>
                  <a:rPr lang="pt-BR">
                    <a:noFill/>
                  </a:rPr>
                  <a:t> </a:t>
                </a:r>
              </a:p>
            </p:txBody>
          </p:sp>
        </mc:Fallback>
      </mc:AlternateContent>
    </p:spTree>
    <p:extLst>
      <p:ext uri="{BB962C8B-B14F-4D97-AF65-F5344CB8AC3E}">
        <p14:creationId xmlns:p14="http://schemas.microsoft.com/office/powerpoint/2010/main" val="255276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13979"/>
            <a:ext cx="10515600" cy="765391"/>
          </a:xfrm>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48972"/>
                <a:ext cx="11191876" cy="5409028"/>
              </a:xfrm>
            </p:spPr>
            <p:txBody>
              <a:bodyPr>
                <a:normAutofit fontScale="85000" lnSpcReduction="20000"/>
              </a:bodyPr>
              <a:lstStyle/>
              <a:p>
                <a:r>
                  <a:rPr lang="pt-BR" dirty="0"/>
                  <a:t>Assim</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a:t>.</a:t>
                </a:r>
              </a:p>
              <a:p>
                <a:r>
                  <a:rPr lang="pt-BR" dirty="0"/>
                  <a:t>Caso a derivada seja em relação ao termo de </a:t>
                </a:r>
                <a:r>
                  <a:rPr lang="pt-BR" b="1" dirty="0"/>
                  <a:t>bias</a:t>
                </a:r>
                <a:r>
                  <a:rPr lang="pt-BR" dirty="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teremos o seguinte resultado</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r>
                      <a:rPr lang="pt-BR" b="0" i="1" smtClean="0">
                        <a:latin typeface="Cambria Math" panose="02040503050406030204" pitchFamily="18" charset="0"/>
                      </a:rPr>
                      <m:t>1</m:t>
                    </m:r>
                  </m:oMath>
                </a14:m>
                <a:r>
                  <a:rPr lang="pt-BR" dirty="0"/>
                  <a:t>.</a:t>
                </a:r>
              </a:p>
              <a:p>
                <a:r>
                  <a:rPr lang="pt-BR" dirty="0"/>
                  <a:t>Desta forma, vemos que </a:t>
                </a:r>
                <a:r>
                  <a:rPr lang="pt-BR" b="1" i="1" dirty="0"/>
                  <a:t>todas as derivadas da função de custo com respeito aos pesos sinápticos são produtos de um valor delta,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b="1" i="1" dirty="0"/>
                  <a:t>, por uma entrada (ou, no caso </a:t>
                </a:r>
                <a:r>
                  <a:rPr lang="pt-BR" b="1" i="1" dirty="0" smtClean="0"/>
                  <a:t>dos </a:t>
                </a:r>
                <a:r>
                  <a:rPr lang="pt-BR" b="1" i="1" dirty="0"/>
                  <a:t>termos de bias, pela unidade)</a:t>
                </a:r>
                <a:r>
                  <a:rPr lang="pt-BR" dirty="0"/>
                  <a:t>.</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m:rPr>
                        <m:nor/>
                      </m:rPr>
                      <a:rPr lang="pt-BR" b="0" i="0"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a:t>,</a:t>
                </a:r>
              </a:p>
              <a:p>
                <a:pPr marL="0" indent="0">
                  <a:buNone/>
                </a:pPr>
                <a:r>
                  <a:rPr lang="pt-BR" dirty="0"/>
                  <a:t>ou</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a:t>
                </a:r>
              </a:p>
              <a:p>
                <a:r>
                  <a:rPr lang="pt-BR" dirty="0"/>
                  <a:t>São os valores de </a:t>
                </a:r>
                <a:r>
                  <a:rPr lang="pt-BR" b="1" i="1" dirty="0"/>
                  <a:t>delta,</a:t>
                </a:r>
                <a:r>
                  <a:rPr lang="pt-BR" dirty="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que trazem mais dificuldades em seu cálculo, pois a derivada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 é trivial (ela é apenas o valor de uma entrada).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48972"/>
                <a:ext cx="11191876" cy="5409028"/>
              </a:xfrm>
              <a:blipFill rotWithShape="0">
                <a:blip r:embed="rId3"/>
                <a:stretch>
                  <a:fillRect l="-817" t="-2593"/>
                </a:stretch>
              </a:blipFill>
            </p:spPr>
            <p:txBody>
              <a:bodyPr/>
              <a:lstStyle/>
              <a:p>
                <a:r>
                  <a:rPr lang="pt-BR">
                    <a:noFill/>
                  </a:rPr>
                  <a:t> </a:t>
                </a:r>
              </a:p>
            </p:txBody>
          </p:sp>
        </mc:Fallback>
      </mc:AlternateContent>
    </p:spTree>
    <p:extLst>
      <p:ext uri="{BB962C8B-B14F-4D97-AF65-F5344CB8AC3E}">
        <p14:creationId xmlns:p14="http://schemas.microsoft.com/office/powerpoint/2010/main" val="1999944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15255" cy="4874433"/>
              </a:xfrm>
            </p:spPr>
            <p:txBody>
              <a:bodyPr>
                <a:normAutofit fontScale="92500" lnSpcReduction="20000"/>
              </a:bodyPr>
              <a:lstStyle/>
              <a:p>
                <a:r>
                  <a:rPr lang="pt-BR" dirty="0" smtClean="0"/>
                  <a:t>Portanto, a estratégia de otimização adotada é a seguinte: começa-se pela saída (onde o erro é gerado) e encontra-se uma </a:t>
                </a:r>
                <a:r>
                  <a:rPr lang="pt-BR" b="1" i="1" dirty="0"/>
                  <a:t>regra recursiva </a:t>
                </a:r>
                <a:r>
                  <a:rPr lang="pt-BR" dirty="0"/>
                  <a:t>que gere os valores de </a:t>
                </a:r>
                <a:r>
                  <a:rPr lang="pt-BR" b="1" i="1" dirty="0"/>
                  <a:t>delta</a:t>
                </a:r>
                <a:r>
                  <a:rPr lang="pt-BR" dirty="0"/>
                  <a:t> para os </a:t>
                </a:r>
                <a:r>
                  <a:rPr lang="pt-BR" b="1" i="1" dirty="0"/>
                  <a:t>nós</a:t>
                </a:r>
                <a:r>
                  <a:rPr lang="pt-BR" dirty="0"/>
                  <a:t> das camadas anteriores até a primeira camada intermediária. Esse processo é chamado de </a:t>
                </a:r>
                <a:r>
                  <a:rPr lang="pt-BR" b="1" i="1" dirty="0"/>
                  <a:t>retropropagação do erro</a:t>
                </a:r>
                <a:r>
                  <a:rPr lang="pt-BR" dirty="0"/>
                  <a:t>.</a:t>
                </a:r>
              </a:p>
              <a:p>
                <a:r>
                  <a:rPr lang="pt-BR" dirty="0"/>
                  <a:t>Para facilitar a </a:t>
                </a:r>
                <a:r>
                  <a:rPr lang="pt-BR" b="1" i="1" dirty="0"/>
                  <a:t>retropropagação do erro</a:t>
                </a:r>
                <a:r>
                  <a:rPr lang="pt-BR" dirty="0"/>
                  <a:t>, nós vamos inicialmente agrupar todos os valores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de uma camada em um vetor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rPr>
                          <m:t>𝑚</m:t>
                        </m:r>
                      </m:sup>
                    </m:sSup>
                  </m:oMath>
                </a14:m>
                <a:r>
                  <a:rPr lang="pt-BR" dirty="0"/>
                  <a:t>. </a:t>
                </a:r>
              </a:p>
              <a:p>
                <a:r>
                  <a:rPr lang="pt-BR" dirty="0"/>
                  <a:t>Em seguida, vamos encontrar uma regra que fará a transição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sup>
                    </m:sSup>
                    <m:r>
                      <a:rPr lang="pt-BR"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r>
                          <a:rPr lang="pt-BR" b="0" i="1" smtClean="0">
                            <a:latin typeface="Cambria Math" panose="02040503050406030204" pitchFamily="18" charset="0"/>
                          </a:rPr>
                          <m:t>−1</m:t>
                        </m:r>
                      </m:sup>
                    </m:sSup>
                  </m:oMath>
                </a14:m>
                <a:r>
                  <a:rPr lang="pt-BR" dirty="0"/>
                  <a:t>.</a:t>
                </a:r>
              </a:p>
              <a:p>
                <a:r>
                  <a:rPr lang="pt-BR" dirty="0"/>
                  <a:t>Ao final, iremos calcular o vetor da última camada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a:t> e, de maneira recursiva, vamos obter os vetores de todas as camadas e portanto, esse é o processo conhecido como </a:t>
                </a:r>
                <a:r>
                  <a:rPr lang="pt-BR" b="1" i="1" dirty="0"/>
                  <a:t>retropropagação</a:t>
                </a:r>
                <a:r>
                  <a:rPr lang="pt-BR" dirty="0"/>
                  <a:t> (ou </a:t>
                </a:r>
                <a:r>
                  <a:rPr lang="pt-BR" b="1" i="1" dirty="0"/>
                  <a:t>backpropagation</a:t>
                </a:r>
                <a:r>
                  <a:rPr lang="pt-BR" dirty="0"/>
                  <a:t>).</a:t>
                </a:r>
              </a:p>
              <a:p>
                <a:r>
                  <a:rPr lang="pt-BR" dirty="0"/>
                  <a:t>Para calcular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𝑀</m:t>
                        </m:r>
                      </m:sup>
                    </m:sSup>
                  </m:oMath>
                </a14:m>
                <a:r>
                  <a:rPr lang="pt-BR" dirty="0"/>
                  <a:t> nós iremos considerar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oMath>
                </a14:m>
                <a:r>
                  <a:rPr lang="pt-BR" dirty="0"/>
                  <a:t> saídas e assim, temos que o </a:t>
                </a:r>
                <a14:m>
                  <m:oMath xmlns:m="http://schemas.openxmlformats.org/officeDocument/2006/math">
                    <m:r>
                      <a:rPr lang="pt-BR" i="1">
                        <a:latin typeface="Cambria Math" panose="02040503050406030204" pitchFamily="18" charset="0"/>
                      </a:rPr>
                      <m:t>𝑖</m:t>
                    </m:r>
                  </m:oMath>
                </a14:m>
                <a:r>
                  <a:rPr lang="pt-BR" dirty="0"/>
                  <a:t>-ésimo elemento é dado por:</a:t>
                </a:r>
              </a:p>
              <a:p>
                <a:pPr marL="0" indent="0" algn="ctr">
                  <a:buNone/>
                </a:pPr>
                <a14:m>
                  <m:oMathPara xmlns:m="http://schemas.openxmlformats.org/officeDocument/2006/math">
                    <m:oMathParaPr>
                      <m:jc m:val="centerGroup"/>
                    </m:oMathParaPr>
                    <m:oMath xmlns:m="http://schemas.openxmlformats.org/officeDocument/2006/math">
                      <m:sSubSup>
                        <m:sSubSupPr>
                          <m:ctrlPr>
                            <a:rPr lang="pt-BR" sz="2200" i="1">
                              <a:latin typeface="Cambria Math" panose="02040503050406030204" pitchFamily="18" charset="0"/>
                            </a:rPr>
                          </m:ctrlPr>
                        </m:sSubSupPr>
                        <m:e>
                          <m:r>
                            <a:rPr lang="pt-BR" sz="2200" i="1">
                              <a:latin typeface="Cambria Math" panose="02040503050406030204" pitchFamily="18" charset="0"/>
                              <a:ea typeface="Cambria Math" panose="02040503050406030204" pitchFamily="18" charset="0"/>
                            </a:rPr>
                            <m:t>𝛿</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r>
                        <a:rPr lang="pt-BR" sz="2200" b="0" i="1" smtClean="0">
                          <a:latin typeface="Cambria Math" panose="02040503050406030204" pitchFamily="18" charset="0"/>
                        </a:rPr>
                        <m:t>=</m:t>
                      </m:r>
                      <m:f>
                        <m:fPr>
                          <m:ctrlPr>
                            <a:rPr lang="pt-BR" sz="2200" b="0" i="1" smtClean="0">
                              <a:latin typeface="Cambria Math" panose="02040503050406030204" pitchFamily="18" charset="0"/>
                            </a:rPr>
                          </m:ctrlPr>
                        </m:fPr>
                        <m:num>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den>
                      </m:f>
                      <m:r>
                        <a:rPr lang="pt-BR" sz="2200" b="0" i="1" smtClean="0">
                          <a:latin typeface="Cambria Math" panose="02040503050406030204" pitchFamily="18" charset="0"/>
                        </a:rPr>
                        <m:t>=</m:t>
                      </m:r>
                      <m:f>
                        <m:fPr>
                          <m:ctrlPr>
                            <a:rPr lang="pt-BR" sz="2200" i="1">
                              <a:latin typeface="Cambria Math" panose="02040503050406030204" pitchFamily="18" charset="0"/>
                            </a:rPr>
                          </m:ctrlPr>
                        </m:fPr>
                        <m:num>
                          <m:r>
                            <a:rPr lang="pt-BR" sz="2200" i="1">
                              <a:latin typeface="Cambria Math" panose="02040503050406030204" pitchFamily="18" charset="0"/>
                            </a:rPr>
                            <m:t>𝜕</m:t>
                          </m:r>
                          <m:sSup>
                            <m:sSupPr>
                              <m:ctrlPr>
                                <a:rPr lang="pt-BR" sz="2200" i="1">
                                  <a:latin typeface="Cambria Math" panose="02040503050406030204" pitchFamily="18" charset="0"/>
                                </a:rPr>
                              </m:ctrlPr>
                            </m:sSupPr>
                            <m:e>
                              <m:d>
                                <m:dPr>
                                  <m:ctrlPr>
                                    <a:rPr lang="pt-BR" sz="2200" i="1">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e>
                            <m:sup>
                              <m:r>
                                <a:rPr lang="pt-BR" sz="2200" i="1">
                                  <a:latin typeface="Cambria Math" panose="02040503050406030204" pitchFamily="18" charset="0"/>
                                </a:rPr>
                                <m:t>2</m:t>
                              </m:r>
                            </m:sup>
                          </m:s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=−2</m:t>
                      </m:r>
                      <m:d>
                        <m:dPr>
                          <m:ctrlPr>
                            <a:rPr lang="pt-BR" sz="2200" b="0" i="1" smtClean="0">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f>
                        <m:fPr>
                          <m:ctrlPr>
                            <a:rPr lang="pt-BR" sz="2200" i="1">
                              <a:latin typeface="Cambria Math" panose="02040503050406030204" pitchFamily="18" charset="0"/>
                            </a:rPr>
                          </m:ctrlPr>
                        </m:fPr>
                        <m:num>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m:t>
                      </m:r>
                      <m:r>
                        <a:rPr lang="pt-BR" sz="2200" i="1">
                          <a:latin typeface="Cambria Math" panose="02040503050406030204" pitchFamily="18" charset="0"/>
                        </a:rPr>
                        <m:t>−2</m:t>
                      </m:r>
                      <m:d>
                        <m:dPr>
                          <m:ctrlPr>
                            <a:rPr lang="pt-BR" sz="2200" i="1">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sSup>
                        <m:sSupPr>
                          <m:ctrlPr>
                            <a:rPr lang="pt-BR" sz="2200" i="1" smtClean="0">
                              <a:latin typeface="Cambria Math" panose="02040503050406030204" pitchFamily="18" charset="0"/>
                            </a:rPr>
                          </m:ctrlPr>
                        </m:sSupPr>
                        <m:e>
                          <m:r>
                            <a:rPr lang="pt-BR" sz="2200" b="0" i="1" smtClean="0">
                              <a:latin typeface="Cambria Math" panose="02040503050406030204" pitchFamily="18" charset="0"/>
                            </a:rPr>
                            <m:t>𝑓</m:t>
                          </m:r>
                        </m:e>
                        <m:sup>
                          <m:r>
                            <a:rPr lang="pt-BR" sz="2200" b="0" i="1" smtClean="0">
                              <a:latin typeface="Cambria Math" panose="02040503050406030204" pitchFamily="18" charset="0"/>
                            </a:rPr>
                            <m:t>′</m:t>
                          </m:r>
                          <m:r>
                            <a:rPr lang="pt-BR" sz="2200" b="0" i="1" smtClean="0">
                              <a:latin typeface="Cambria Math" panose="02040503050406030204" pitchFamily="18" charset="0"/>
                            </a:rPr>
                            <m:t>𝑀</m:t>
                          </m:r>
                        </m:sup>
                      </m:sSup>
                      <m:d>
                        <m:dPr>
                          <m:ctrlPr>
                            <a:rPr lang="pt-BR" sz="2200" i="1" smtClean="0">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15255" cy="4874433"/>
              </a:xfrm>
              <a:blipFill rotWithShape="0">
                <a:blip r:embed="rId2"/>
                <a:stretch>
                  <a:fillRect l="-815" t="-3125" r="-1630"/>
                </a:stretch>
              </a:blipFill>
            </p:spPr>
            <p:txBody>
              <a:bodyPr/>
              <a:lstStyle/>
              <a:p>
                <a:r>
                  <a:rPr lang="pt-BR">
                    <a:noFill/>
                  </a:rPr>
                  <a:t> </a:t>
                </a:r>
              </a:p>
            </p:txBody>
          </p:sp>
        </mc:Fallback>
      </mc:AlternateContent>
    </p:spTree>
    <p:extLst>
      <p:ext uri="{BB962C8B-B14F-4D97-AF65-F5344CB8AC3E}">
        <p14:creationId xmlns:p14="http://schemas.microsoft.com/office/powerpoint/2010/main" val="3023495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98629" cy="5032375"/>
              </a:xfrm>
            </p:spPr>
            <p:txBody>
              <a:bodyPr/>
              <a:lstStyle/>
              <a:p>
                <a:r>
                  <a:rPr lang="pt-BR" dirty="0" smtClean="0"/>
                  <a:t>Matricialmente podemos expressar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a:t>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r>
                      <a:rPr lang="pt-BR" b="0" i="1" smtClean="0">
                        <a:latin typeface="Cambria Math" panose="02040503050406030204" pitchFamily="18" charset="0"/>
                      </a:rPr>
                      <m:t>=−2</m:t>
                    </m:r>
                    <m:sSup>
                      <m:sSupPr>
                        <m:ctrlPr>
                          <a:rPr lang="pt-BR" b="0" i="1" smtClean="0">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𝑀</m:t>
                            </m:r>
                          </m:sup>
                        </m:sSup>
                      </m:e>
                    </m:d>
                    <m:d>
                      <m:dPr>
                        <m:ctrlPr>
                          <a:rPr lang="pt-BR" b="0" i="1" smtClean="0">
                            <a:latin typeface="Cambria Math" panose="02040503050406030204" pitchFamily="18" charset="0"/>
                          </a:rPr>
                        </m:ctrlPr>
                      </m:dPr>
                      <m:e>
                        <m:r>
                          <a:rPr lang="pt-BR" b="1" i="1" smtClean="0">
                            <a:latin typeface="Cambria Math" panose="02040503050406030204" pitchFamily="18" charset="0"/>
                          </a:rPr>
                          <m:t>𝒅</m:t>
                        </m:r>
                        <m:r>
                          <a:rPr lang="pt-BR" b="0" i="1" smtClean="0">
                            <a:latin typeface="Cambria Math" panose="02040503050406030204" pitchFamily="18" charset="0"/>
                          </a:rPr>
                          <m:t>−</m:t>
                        </m:r>
                        <m:r>
                          <a:rPr lang="pt-BR" b="1" i="1" smtClean="0">
                            <a:latin typeface="Cambria Math" panose="02040503050406030204" pitchFamily="18" charset="0"/>
                          </a:rPr>
                          <m:t>𝒚</m:t>
                        </m:r>
                      </m:e>
                    </m:d>
                  </m:oMath>
                </a14:m>
                <a:r>
                  <a:rPr lang="pt-BR" dirty="0"/>
                  <a:t>,</a:t>
                </a:r>
              </a:p>
              <a:p>
                <a:pPr marL="0" indent="0">
                  <a:buNone/>
                </a:pPr>
                <a:r>
                  <a:rPr lang="pt-BR" dirty="0"/>
                  <a:t>onde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oMath>
                </a14:m>
                <a:r>
                  <a:rPr lang="pt-BR" dirty="0"/>
                  <a:t> é definida 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b="0" i="1" smtClean="0">
                                <a:latin typeface="Cambria Math" panose="02040503050406030204" pitchFamily="18" charset="0"/>
                              </a:rPr>
                            </m:ctrlPr>
                          </m:mPr>
                          <m:m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𝑓</m:t>
                                  </m:r>
                                </m:e>
                                <m:sup>
                                  <m:r>
                                    <a:rPr lang="pt-BR" b="0" i="1" smtClean="0">
                                      <a:latin typeface="Cambria Math" panose="02040503050406030204" pitchFamily="18" charset="0"/>
                                    </a:rPr>
                                    <m:t>′</m:t>
                                  </m:r>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𝑀</m:t>
                                      </m:r>
                                    </m:sup>
                                  </m:sSubSup>
                                </m:e>
                              </m:d>
                            </m:e>
                            <m:e>
                              <m:r>
                                <a:rPr lang="pt-BR" b="0" i="1" smtClean="0">
                                  <a:latin typeface="Cambria Math" panose="02040503050406030204" pitchFamily="18" charset="0"/>
                                </a:rPr>
                                <m:t>0</m:t>
                              </m:r>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i="1">
                                          <a:latin typeface="Cambria Math" panose="02040503050406030204" pitchFamily="18" charset="0"/>
                                        </a:rPr>
                                        <m:t>𝑀</m:t>
                                      </m:r>
                                    </m:sup>
                                  </m:sSubSup>
                                </m:e>
                              </m:d>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m:t>
                                          </m:r>
                                        </m:e>
                                      </m:mr>
                                    </m:m>
                                  </m:e>
                                </m:m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 </m:t>
                                          </m:r>
                                          <m:r>
                                            <a:rPr lang="pt-BR" b="0" i="1" smtClean="0">
                                              <a:latin typeface="Cambria Math" panose="02040503050406030204" pitchFamily="18" charset="0"/>
                                            </a:rPr>
                                            <m:t>               ⋯</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b>
                                                <m:sup>
                                                  <m:r>
                                                    <a:rPr lang="pt-BR" i="1">
                                                      <a:latin typeface="Cambria Math" panose="02040503050406030204" pitchFamily="18" charset="0"/>
                                                    </a:rPr>
                                                    <m:t>𝑀</m:t>
                                                  </m:r>
                                                </m:sup>
                                              </m:sSubSup>
                                            </m:e>
                                          </m:d>
                                        </m:e>
                                      </m:mr>
                                    </m:m>
                                  </m:e>
                                </m:mr>
                              </m:m>
                            </m:e>
                          </m:mr>
                        </m:m>
                      </m:e>
                    </m:d>
                  </m:oMath>
                </a14:m>
                <a:r>
                  <a:rPr lang="pt-BR" dirty="0"/>
                  <a:t>.</a:t>
                </a:r>
              </a:p>
              <a:p>
                <a:r>
                  <a:rPr lang="pt-BR" dirty="0"/>
                  <a:t>Desta forma, a aplicação sucessiva da </a:t>
                </a:r>
                <a:r>
                  <a:rPr lang="pt-BR" b="1" i="1" dirty="0"/>
                  <a:t>regra da cadeia </a:t>
                </a:r>
                <a:r>
                  <a:rPr lang="pt-BR" dirty="0"/>
                  <a:t>leva a uma recursão que, em termos matriciais, é simples e dada por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𝑚</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m:t>
                        </m:r>
                        <m:r>
                          <a:rPr lang="pt-BR" b="0" i="1" smtClean="0">
                            <a:latin typeface="Cambria Math" panose="02040503050406030204" pitchFamily="18" charset="0"/>
                          </a:rPr>
                          <m:t>𝑚</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𝑚</m:t>
                            </m:r>
                          </m:sup>
                        </m:sSup>
                      </m:e>
                    </m:d>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𝑚</m:t>
                                </m:r>
                                <m:r>
                                  <a:rPr lang="pt-BR" i="1">
                                    <a:latin typeface="Cambria Math" panose="02040503050406030204" pitchFamily="18" charset="0"/>
                                  </a:rPr>
                                  <m:t>+1</m:t>
                                </m:r>
                              </m:sup>
                            </m:sSup>
                          </m:e>
                        </m:d>
                      </m:e>
                      <m:sup>
                        <m:r>
                          <a:rPr lang="pt-BR" b="0" i="1" smtClean="0">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+1</m:t>
                        </m:r>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98629" cy="5032375"/>
              </a:xfrm>
              <a:blipFill rotWithShape="0">
                <a:blip r:embed="rId2"/>
                <a:stretch>
                  <a:fillRect l="-1088" t="-1937" r="-1360"/>
                </a:stretch>
              </a:blipFill>
            </p:spPr>
            <p:txBody>
              <a:bodyPr/>
              <a:lstStyle/>
              <a:p>
                <a:r>
                  <a:rPr lang="pt-BR">
                    <a:noFill/>
                  </a:rPr>
                  <a:t> </a:t>
                </a:r>
              </a:p>
            </p:txBody>
          </p:sp>
        </mc:Fallback>
      </mc:AlternateContent>
    </p:spTree>
    <p:extLst>
      <p:ext uri="{BB962C8B-B14F-4D97-AF65-F5344CB8AC3E}">
        <p14:creationId xmlns:p14="http://schemas.microsoft.com/office/powerpoint/2010/main" val="1693375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199" y="1341136"/>
            <a:ext cx="7206023" cy="5466058"/>
          </a:xfrm>
        </p:spPr>
        <p:txBody>
          <a:bodyPr>
            <a:normAutofit/>
          </a:bodyPr>
          <a:lstStyle/>
          <a:p>
            <a:r>
              <a:rPr lang="pt-BR" dirty="0"/>
              <a:t>Um exemplo de rede MLP, com duas camadas intermediárias (ou escondidas, ocultas), é mostrado na figura ao lado.</a:t>
            </a:r>
          </a:p>
          <a:p>
            <a:r>
              <a:rPr lang="pt-BR" dirty="0"/>
              <a:t>As RNAs são o coração do Deep Learning. Quando uma RNA tem duas ou mais camadas escondidas, ela é chamada </a:t>
            </a:r>
            <a:r>
              <a:rPr lang="pt-BR" b="1" i="1" dirty="0"/>
              <a:t>de rede neural profunda</a:t>
            </a:r>
            <a:r>
              <a:rPr lang="pt-BR" dirty="0"/>
              <a:t> (ou do inglês Deep Neural Network - DNN).</a:t>
            </a:r>
          </a:p>
          <a:p>
            <a:r>
              <a:rPr lang="pt-BR" b="1" dirty="0"/>
              <a:t>OBS</a:t>
            </a:r>
            <a:r>
              <a:rPr lang="pt-BR" dirty="0"/>
              <a:t>.: Em particular, uma MLP pode resolver o problema do XOR (lembre-se que um </a:t>
            </a:r>
            <a:r>
              <a:rPr lang="pt-BR" b="1" i="1" dirty="0"/>
              <a:t>perceptron</a:t>
            </a:r>
            <a:r>
              <a:rPr lang="pt-BR" dirty="0"/>
              <a:t> não é capaz de realizar essa tarefa).</a:t>
            </a:r>
          </a:p>
          <a:p>
            <a:endParaRPr lang="pt-BR" dirty="0"/>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
        <p:nvSpPr>
          <p:cNvPr id="5" name="TextBox 4"/>
          <p:cNvSpPr txBox="1"/>
          <p:nvPr/>
        </p:nvSpPr>
        <p:spPr>
          <a:xfrm>
            <a:off x="8044222" y="1778614"/>
            <a:ext cx="867905" cy="461665"/>
          </a:xfrm>
          <a:prstGeom prst="rect">
            <a:avLst/>
          </a:prstGeom>
          <a:noFill/>
        </p:spPr>
        <p:txBody>
          <a:bodyPr wrap="square" rtlCol="0">
            <a:spAutoFit/>
          </a:bodyPr>
          <a:lstStyle/>
          <a:p>
            <a:pPr algn="ctr"/>
            <a:r>
              <a:rPr lang="pt-BR" sz="1200" dirty="0" smtClean="0"/>
              <a:t>Camada de entrada</a:t>
            </a:r>
            <a:endParaRPr lang="pt-BR" sz="1200" dirty="0"/>
          </a:p>
        </p:txBody>
      </p:sp>
      <p:sp>
        <p:nvSpPr>
          <p:cNvPr id="6" name="TextBox 5"/>
          <p:cNvSpPr txBox="1"/>
          <p:nvPr/>
        </p:nvSpPr>
        <p:spPr>
          <a:xfrm>
            <a:off x="11063808" y="2009446"/>
            <a:ext cx="867905" cy="461665"/>
          </a:xfrm>
          <a:prstGeom prst="rect">
            <a:avLst/>
          </a:prstGeom>
          <a:noFill/>
        </p:spPr>
        <p:txBody>
          <a:bodyPr wrap="square" rtlCol="0">
            <a:spAutoFit/>
          </a:bodyPr>
          <a:lstStyle/>
          <a:p>
            <a:pPr algn="ctr"/>
            <a:r>
              <a:rPr lang="pt-BR" sz="1200" dirty="0" smtClean="0"/>
              <a:t>Camada de saída</a:t>
            </a:r>
            <a:endParaRPr lang="pt-BR" sz="1200" dirty="0"/>
          </a:p>
        </p:txBody>
      </p:sp>
      <p:sp>
        <p:nvSpPr>
          <p:cNvPr id="7" name="TextBox 6"/>
          <p:cNvSpPr txBox="1"/>
          <p:nvPr/>
        </p:nvSpPr>
        <p:spPr>
          <a:xfrm>
            <a:off x="9205994" y="1663198"/>
            <a:ext cx="1317356" cy="461665"/>
          </a:xfrm>
          <a:prstGeom prst="rect">
            <a:avLst/>
          </a:prstGeom>
          <a:noFill/>
        </p:spPr>
        <p:txBody>
          <a:bodyPr wrap="square" rtlCol="0">
            <a:spAutoFit/>
          </a:bodyPr>
          <a:lstStyle/>
          <a:p>
            <a:pPr algn="ctr"/>
            <a:r>
              <a:rPr lang="pt-BR" sz="1200" dirty="0" smtClean="0"/>
              <a:t>Camadas de intermediárias</a:t>
            </a:r>
            <a:endParaRPr lang="pt-BR" sz="1200" dirty="0"/>
          </a:p>
        </p:txBody>
      </p:sp>
    </p:spTree>
    <p:extLst>
      <p:ext uri="{BB962C8B-B14F-4D97-AF65-F5344CB8AC3E}">
        <p14:creationId xmlns:p14="http://schemas.microsoft.com/office/powerpoint/2010/main" val="866178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188200" cy="5167312"/>
              </a:xfrm>
            </p:spPr>
            <p:txBody>
              <a:bodyPr>
                <a:normAutofit fontScale="92500" lnSpcReduction="20000"/>
              </a:bodyPr>
              <a:lstStyle/>
              <a:p>
                <a:r>
                  <a:rPr lang="pt-BR" dirty="0"/>
                  <a:t>Considere uma rede MLP com uma camada intermediária e apenas um </a:t>
                </a:r>
                <a:r>
                  <a:rPr lang="pt-BR" b="1" i="1" dirty="0"/>
                  <a:t>nó</a:t>
                </a:r>
                <a:r>
                  <a:rPr lang="pt-BR" dirty="0"/>
                  <a:t> na camada de saída, como a mostrada na figura ao lado. </a:t>
                </a:r>
              </a:p>
              <a:p>
                <a:r>
                  <a:rPr lang="pt-BR" dirty="0"/>
                  <a:t>Temos neste exemplo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a:t>. </a:t>
                </a:r>
              </a:p>
              <a:p>
                <a:r>
                  <a:rPr lang="pt-BR" dirty="0"/>
                  <a:t>Devemos começar calculando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2</m:t>
                        </m:r>
                      </m:sup>
                    </m:sSup>
                  </m:oMath>
                </a14:m>
                <a:r>
                  <a:rPr lang="pt-BR" dirty="0"/>
                  <a:t>. Perceba que essa </a:t>
                </a:r>
                <a:r>
                  <a:rPr lang="pt-BR" b="1" i="1" dirty="0"/>
                  <a:t>sensibilidade</a:t>
                </a:r>
                <a:r>
                  <a:rPr lang="pt-BR" dirty="0"/>
                  <a:t> é um escalar porque há apenas um </a:t>
                </a:r>
                <a:r>
                  <a:rPr lang="pt-BR" b="1" dirty="0"/>
                  <a:t>nó </a:t>
                </a:r>
                <a:r>
                  <a:rPr lang="pt-BR" dirty="0"/>
                  <a:t>na camada de saída.</a:t>
                </a:r>
              </a:p>
              <a:p>
                <a:r>
                  <a:rPr lang="pt-BR" dirty="0"/>
                  <a:t>Vamos considerar um único dado com entrada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d>
                  </m:oMath>
                </a14:m>
                <a:r>
                  <a:rPr lang="pt-BR" dirty="0"/>
                  <a:t> e saída desejada </a:t>
                </a:r>
                <a14:m>
                  <m:oMath xmlns:m="http://schemas.openxmlformats.org/officeDocument/2006/math">
                    <m:r>
                      <a:rPr lang="pt-BR" b="0" i="1" smtClean="0">
                        <a:latin typeface="Cambria Math" panose="02040503050406030204" pitchFamily="18" charset="0"/>
                      </a:rPr>
                      <m:t>𝑑</m:t>
                    </m:r>
                  </m:oMath>
                </a14:m>
                <a:r>
                  <a:rPr lang="pt-BR" dirty="0"/>
                  <a:t>. </a:t>
                </a:r>
              </a:p>
              <a:p>
                <a:r>
                  <a:rPr lang="pt-BR" dirty="0"/>
                  <a:t>Inicialmente, supomos que a rede terá uma certa configuração de pesos, de modo que, quando a entrada for apresentada à rede, será possível calcular todos os sinais pertinentes ao longo dela até sua saída. </a:t>
                </a:r>
              </a:p>
              <a:p>
                <a:r>
                  <a:rPr lang="pt-BR" dirty="0"/>
                  <a:t>Essa é a etapa </a:t>
                </a:r>
                <a:r>
                  <a:rPr lang="pt-BR" b="1" i="1" dirty="0"/>
                  <a:t>direta</a:t>
                </a:r>
                <a:r>
                  <a:rPr lang="pt-BR" dirty="0"/>
                  <a:t> (ou do inglês, </a:t>
                </a:r>
                <a:r>
                  <a:rPr lang="pt-BR" b="1" i="1" dirty="0"/>
                  <a:t>forward</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188200" cy="5167312"/>
              </a:xfrm>
              <a:blipFill rotWithShape="0">
                <a:blip r:embed="rId3"/>
                <a:stretch>
                  <a:fillRect l="-1357" t="-2948" r="-1187"/>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1422" y="2540000"/>
            <a:ext cx="4310578" cy="2435110"/>
          </a:xfrm>
          <a:prstGeom prst="rect">
            <a:avLst/>
          </a:prstGeom>
        </p:spPr>
      </p:pic>
    </p:spTree>
    <p:extLst>
      <p:ext uri="{BB962C8B-B14F-4D97-AF65-F5344CB8AC3E}">
        <p14:creationId xmlns:p14="http://schemas.microsoft.com/office/powerpoint/2010/main" val="3893058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50600" cy="4850946"/>
              </a:xfrm>
            </p:spPr>
            <p:txBody>
              <a:bodyPr>
                <a:normAutofit lnSpcReduction="10000"/>
              </a:bodyPr>
              <a:lstStyle/>
              <a:p>
                <a:r>
                  <a:rPr lang="pt-BR" dirty="0" smtClean="0"/>
                  <a:t>Portanto, temos então a saída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0" smtClean="0">
                        <a:latin typeface="Cambria Math" panose="02040503050406030204" pitchFamily="18" charset="0"/>
                      </a:rPr>
                      <m:t>, </m:t>
                    </m:r>
                    <m:r>
                      <m:rPr>
                        <m:sty m:val="p"/>
                      </m:rPr>
                      <a:rPr lang="pt-BR" b="0" i="0" smtClean="0">
                        <a:latin typeface="Cambria Math" panose="02040503050406030204" pitchFamily="18" charset="0"/>
                      </a:rPr>
                      <m:t>onde</m:t>
                    </m:r>
                    <m:r>
                      <a:rPr lang="pt-BR" b="0" i="0" smtClean="0">
                        <a:latin typeface="Cambria Math" panose="02040503050406030204" pitchFamily="18" charset="0"/>
                      </a:rPr>
                      <m:t> </m:t>
                    </m:r>
                  </m:oMath>
                </a14:m>
                <a:r>
                  <a:rPr lang="pt-BR" dirty="0"/>
                  <a:t>o erro pode ser calculado como:</a:t>
                </a:r>
              </a:p>
              <a:p>
                <a:pPr marL="0" indent="0" algn="ctr">
                  <a:buNone/>
                </a:pPr>
                <a14:m>
                  <m:oMath xmlns:m="http://schemas.openxmlformats.org/officeDocument/2006/math">
                    <m:r>
                      <a:rPr lang="pt-BR" b="0" i="1" smtClean="0">
                        <a:latin typeface="Cambria Math" panose="02040503050406030204" pitchFamily="18" charset="0"/>
                      </a:rPr>
                      <m:t>𝑒</m:t>
                    </m:r>
                    <m:r>
                      <a:rPr lang="pt-BR" b="0" i="1" smtClean="0">
                        <a:latin typeface="Cambria Math" panose="02040503050406030204" pitchFamily="18" charset="0"/>
                      </a:rPr>
                      <m:t>=</m:t>
                    </m:r>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oMath>
                </a14:m>
                <a:r>
                  <a:rPr lang="pt-BR" dirty="0"/>
                  <a:t>.</a:t>
                </a:r>
              </a:p>
              <a:p>
                <a:r>
                  <a:rPr lang="pt-BR" dirty="0"/>
                  <a:t>De posse do erro, podemos calcular o delta do </a:t>
                </a:r>
                <a:r>
                  <a:rPr lang="pt-BR" b="1" i="1" dirty="0"/>
                  <a:t>nó</a:t>
                </a:r>
                <a:r>
                  <a:rPr lang="pt-BR" dirty="0"/>
                  <a:t> da camada de saída:</a:t>
                </a:r>
              </a:p>
              <a:p>
                <a:pPr marL="0" indent="0" algn="ctr">
                  <a:buNone/>
                </a:pPr>
                <a14:m>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𝛿</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r>
                          <a:rPr lang="pt-BR" i="1">
                            <a:latin typeface="Cambria Math" panose="02040503050406030204" pitchFamily="18" charset="0"/>
                          </a:rPr>
                          <m:t>𝑓</m:t>
                        </m:r>
                        <m:r>
                          <a:rPr lang="pt-BR" b="0" i="1" smtClean="0">
                            <a:latin typeface="Cambria Math" panose="02040503050406030204" pitchFamily="18" charset="0"/>
                          </a:rPr>
                          <m:t>′</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e>
                    </m:d>
                  </m:oMath>
                </a14:m>
                <a:r>
                  <a:rPr lang="pt-BR" dirty="0"/>
                  <a:t>.</a:t>
                </a:r>
              </a:p>
              <a:p>
                <a:r>
                  <a:rPr lang="pt-BR" dirty="0"/>
                  <a:t>Temos, portanto, nossa primeira </a:t>
                </a:r>
                <a:r>
                  <a:rPr lang="pt-BR" b="1" i="1" dirty="0"/>
                  <a:t>sensibilidade</a:t>
                </a:r>
                <a:r>
                  <a:rPr lang="pt-BR" dirty="0"/>
                  <a:t>. Agora, usamos a recursão para </a:t>
                </a:r>
                <a:r>
                  <a:rPr lang="pt-BR" b="1" i="1" dirty="0"/>
                  <a:t>retropropagar</a:t>
                </a:r>
                <a:r>
                  <a:rPr lang="pt-BR" dirty="0"/>
                  <a:t> o erro até a camada anterior. A fórmula nos diz:</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1</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1</m:t>
                            </m:r>
                          </m:sup>
                        </m:sSup>
                      </m:e>
                    </m:d>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e>
                        </m:d>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a:t>,</a:t>
                </a:r>
              </a:p>
              <a:p>
                <a:pPr marL="0" indent="0">
                  <a:buNone/>
                </a:pPr>
                <a:r>
                  <a:rPr lang="pt-BR" dirty="0"/>
                  <a:t>onde </a:t>
                </a:r>
                <a14:m>
                  <m:oMath xmlns:m="http://schemas.openxmlformats.org/officeDocument/2006/math">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e>
                        </m:d>
                      </m:e>
                      <m:sup>
                        <m:r>
                          <a:rPr lang="pt-BR" i="1">
                            <a:latin typeface="Cambria Math" panose="02040503050406030204" pitchFamily="18" charset="0"/>
                          </a:rPr>
                          <m:t>𝑇</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i="1">
                                    <a:latin typeface="Cambria Math" panose="02040503050406030204" pitchFamily="18" charset="0"/>
                                  </a:rPr>
                                  <m:t>2</m:t>
                                </m:r>
                              </m:sup>
                            </m:sSubSup>
                          </m:e>
                        </m:d>
                      </m:e>
                      <m:sup>
                        <m:r>
                          <a:rPr lang="pt-BR" b="0" i="1" smtClean="0">
                            <a:latin typeface="Cambria Math" panose="02040503050406030204" pitchFamily="18" charset="0"/>
                          </a:rPr>
                          <m:t>𝑇</m:t>
                        </m:r>
                      </m:sup>
                    </m:sSup>
                  </m:oMath>
                </a14:m>
                <a:r>
                  <a:rPr lang="pt-BR" dirty="0"/>
                  <a:t>e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𝑭</m:t>
                        </m:r>
                        <m:r>
                          <a:rPr lang="pt-BR" b="1" i="1" smtClean="0">
                            <a:latin typeface="Cambria Math" panose="02040503050406030204" pitchFamily="18" charset="0"/>
                          </a:rPr>
                          <m:t>′</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1</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e>
                              </m:d>
                            </m:e>
                            <m:e>
                              <m:r>
                                <a:rPr lang="pt-BR" b="0" i="1" smtClean="0">
                                  <a:latin typeface="Cambria Math" panose="02040503050406030204" pitchFamily="18" charset="0"/>
                                </a:rPr>
                                <m:t>0</m:t>
                              </m:r>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e>
                              </m:d>
                            </m:e>
                          </m:mr>
                        </m:m>
                      </m:e>
                    </m:d>
                  </m:oMath>
                </a14:m>
                <a:r>
                  <a:rPr lang="pt-BR" dirty="0"/>
                  <a:t>.</a:t>
                </a:r>
              </a:p>
              <a:p>
                <a:pPr marL="0" indent="0" algn="ctr">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50600" cy="4850946"/>
              </a:xfrm>
              <a:blipFill rotWithShape="0">
                <a:blip r:embed="rId3"/>
                <a:stretch>
                  <a:fillRect l="-1148" t="-27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81355" y="5722464"/>
                <a:ext cx="2949526" cy="987001"/>
              </a:xfrm>
              <a:prstGeom prst="rect">
                <a:avLst/>
              </a:prstGeom>
            </p:spPr>
            <p:txBody>
              <a:bodyPr wrap="square">
                <a:spAutoFit/>
              </a:bodyPr>
              <a:lstStyle/>
              <a:p>
                <a:r>
                  <a:rPr lang="pt-BR" sz="1400" b="1" dirty="0" smtClean="0"/>
                  <a:t>OBS</a:t>
                </a:r>
                <a:r>
                  <a:rPr lang="pt-BR" sz="1400" dirty="0"/>
                  <a:t>.: Note que o </a:t>
                </a:r>
                <a14:m>
                  <m:oMath xmlns:m="http://schemas.openxmlformats.org/officeDocument/2006/math">
                    <m:sSup>
                      <m:sSupPr>
                        <m:ctrlPr>
                          <a:rPr lang="pt-BR" sz="1400" i="1">
                            <a:latin typeface="Cambria Math" panose="02040503050406030204" pitchFamily="18" charset="0"/>
                          </a:rPr>
                        </m:ctrlPr>
                      </m:sSupPr>
                      <m:e>
                        <m:r>
                          <a:rPr lang="pt-BR" sz="1400" b="0" i="1" smtClean="0">
                            <a:latin typeface="Cambria Math" panose="02040503050406030204" pitchFamily="18" charset="0"/>
                          </a:rPr>
                          <m:t>.</m:t>
                        </m:r>
                      </m:e>
                      <m:sup>
                        <m:r>
                          <a:rPr lang="pt-BR" sz="1400" i="1">
                            <a:latin typeface="Cambria Math" panose="02040503050406030204" pitchFamily="18" charset="0"/>
                          </a:rPr>
                          <m:t>2</m:t>
                        </m:r>
                      </m:sup>
                    </m:sSup>
                  </m:oMath>
                </a14:m>
                <a:r>
                  <a:rPr lang="pt-BR" sz="1400" dirty="0"/>
                  <a:t> aqui não significa “ao quadrado”, mas sim a indicação de que se trata de uma saída da camada </a:t>
                </a:r>
                <a14:m>
                  <m:oMath xmlns:m="http://schemas.openxmlformats.org/officeDocument/2006/math">
                    <m:r>
                      <a:rPr lang="pt-BR" sz="1400" b="0" i="1" smtClean="0">
                        <a:latin typeface="Cambria Math" panose="02040503050406030204" pitchFamily="18" charset="0"/>
                      </a:rPr>
                      <m:t>𝑚</m:t>
                    </m:r>
                    <m:r>
                      <a:rPr lang="pt-BR" sz="1400" i="1">
                        <a:latin typeface="Cambria Math" panose="02040503050406030204" pitchFamily="18" charset="0"/>
                      </a:rPr>
                      <m:t>=2</m:t>
                    </m:r>
                  </m:oMath>
                </a14:m>
                <a:r>
                  <a:rPr lang="pt-BR" sz="14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281355" y="5722464"/>
                <a:ext cx="2949526" cy="987001"/>
              </a:xfrm>
              <a:prstGeom prst="rect">
                <a:avLst/>
              </a:prstGeom>
              <a:blipFill rotWithShape="0">
                <a:blip r:embed="rId4"/>
                <a:stretch>
                  <a:fillRect l="-620" t="-617" b="-1852"/>
                </a:stretch>
              </a:blipFill>
            </p:spPr>
            <p:txBody>
              <a:bodyPr/>
              <a:lstStyle/>
              <a:p>
                <a:r>
                  <a:rPr lang="pt-BR">
                    <a:noFill/>
                  </a:rPr>
                  <a:t> </a:t>
                </a:r>
              </a:p>
            </p:txBody>
          </p:sp>
        </mc:Fallback>
      </mc:AlternateContent>
    </p:spTree>
    <p:extLst>
      <p:ext uri="{BB962C8B-B14F-4D97-AF65-F5344CB8AC3E}">
        <p14:creationId xmlns:p14="http://schemas.microsoft.com/office/powerpoint/2010/main" val="2811435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805"/>
            <a:ext cx="10515600" cy="792163"/>
          </a:xfrm>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43013"/>
                <a:ext cx="11136086" cy="5614987"/>
              </a:xfrm>
            </p:spPr>
            <p:txBody>
              <a:bodyPr>
                <a:normAutofit fontScale="92500" lnSpcReduction="10000"/>
              </a:bodyPr>
              <a:lstStyle/>
              <a:p>
                <a:r>
                  <a:rPr lang="pt-BR" dirty="0" smtClean="0"/>
                  <a:t>Portanto,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1</m:t>
                        </m:r>
                      </m:sup>
                    </m:sSup>
                    <m:r>
                      <a:rPr lang="pt-BR" i="1">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e>
                          </m:m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i="1">
                                          <a:latin typeface="Cambria Math" panose="02040503050406030204" pitchFamily="18" charset="0"/>
                                        </a:rPr>
                                        <m:t>2</m:t>
                                      </m:r>
                                    </m:sup>
                                  </m:sSubSup>
                                  <m:r>
                                    <a:rPr lang="pt-BR" i="1">
                                      <a:latin typeface="Cambria Math" panose="02040503050406030204" pitchFamily="18" charset="0"/>
                                    </a:rPr>
                                    <m:t>𝑓</m:t>
                                  </m:r>
                                  <m:r>
                                    <a:rPr lang="pt-BR" b="0" i="1" smtClean="0">
                                      <a:latin typeface="Cambria Math" panose="02040503050406030204" pitchFamily="18" charset="0"/>
                                    </a:rPr>
                                    <m:t>′</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2</m:t>
                                      </m:r>
                                    </m:sub>
                                    <m:sup>
                                      <m:r>
                                        <a:rPr lang="pt-BR" i="1">
                                          <a:latin typeface="Cambria Math" panose="02040503050406030204" pitchFamily="18" charset="0"/>
                                        </a:rPr>
                                        <m:t>1</m:t>
                                      </m:r>
                                    </m:sup>
                                  </m:sSubSup>
                                </m:e>
                              </m:d>
                            </m:e>
                          </m:mr>
                        </m:m>
                      </m:e>
                    </m:d>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a:t>.</a:t>
                </a:r>
              </a:p>
              <a:p>
                <a:r>
                  <a:rPr lang="pt-BR" dirty="0"/>
                  <a:t>Observem que, para calcular o gradiente, não basta apenas calcular os </a:t>
                </a:r>
                <a:r>
                  <a:rPr lang="pt-BR" b="1" i="1" dirty="0"/>
                  <a:t>deltas</a:t>
                </a:r>
                <a:r>
                  <a:rPr lang="pt-BR" dirty="0"/>
                  <a:t>: é necessário multiplicá-los pelas entradas correspondentes (observando que os </a:t>
                </a:r>
                <a:r>
                  <a:rPr lang="pt-BR" b="1" i="1" dirty="0"/>
                  <a:t>bias</a:t>
                </a:r>
                <a:r>
                  <a:rPr lang="pt-BR" dirty="0"/>
                  <a:t> estão ligados a entradas com valores constantes iguais a 1). </a:t>
                </a:r>
                <a:r>
                  <a:rPr lang="pt-BR" dirty="0" smtClean="0"/>
                  <a:t>As derivadas parciais com relação aos pesos do </a:t>
                </a:r>
                <a:r>
                  <a:rPr lang="pt-BR" b="1" i="1" dirty="0" smtClean="0"/>
                  <a:t>nó</a:t>
                </a:r>
                <a:r>
                  <a:rPr lang="pt-BR" dirty="0" smtClean="0"/>
                  <a:t> </a:t>
                </a:r>
                <a14:m>
                  <m:oMath xmlns:m="http://schemas.openxmlformats.org/officeDocument/2006/math">
                    <m:r>
                      <a:rPr lang="pt-BR" b="0" i="1" smtClean="0">
                        <a:latin typeface="Cambria Math" panose="02040503050406030204" pitchFamily="18" charset="0"/>
                      </a:rPr>
                      <m:t>𝑖</m:t>
                    </m:r>
                    <m:r>
                      <a:rPr lang="pt-BR" b="0" i="0" smtClean="0">
                        <a:latin typeface="Cambria Math" panose="02040503050406030204" pitchFamily="18" charset="0"/>
                      </a:rPr>
                      <m:t>=1</m:t>
                    </m:r>
                  </m:oMath>
                </a14:m>
                <a:r>
                  <a:rPr lang="pt-BR" dirty="0" smtClean="0"/>
                  <a:t> da camada </a:t>
                </a:r>
                <a14:m>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=1</m:t>
                    </m:r>
                  </m:oMath>
                </a14:m>
                <a:r>
                  <a:rPr lang="pt-BR" dirty="0" smtClean="0"/>
                  <a:t> são mostrados abaixo.</a:t>
                </a:r>
              </a:p>
              <a:p>
                <a:pPr marL="0" indent="0">
                  <a:buNone/>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e>
                            </m:mr>
                            <m:mr>
                              <m:e>
                                <m:m>
                                  <m:mPr>
                                    <m:mcs>
                                      <m:mc>
                                        <m:mcPr>
                                          <m:count m:val="1"/>
                                          <m:mcJc m:val="center"/>
                                        </m:mcPr>
                                      </m:mc>
                                    </m:mcs>
                                    <m:ctrlPr>
                                      <a:rPr lang="pt-BR" b="0"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e>
                                  </m:m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e>
                                  </m:mr>
                                </m:m>
                              </m:e>
                            </m:mr>
                          </m:m>
                        </m:e>
                      </m:d>
                      <m:r>
                        <a:rPr lang="pt-BR" b="0" i="1" smtClean="0">
                          <a:latin typeface="Cambria Math" panose="02040503050406030204" pitchFamily="18" charset="0"/>
                        </a:rPr>
                        <m:t>=</m:t>
                      </m:r>
                      <m:r>
                        <a:rPr lang="pt-BR" i="1">
                          <a:latin typeface="Cambria Math" panose="02040503050406030204" pitchFamily="18" charset="0"/>
                        </a:rPr>
                        <m:t>−2</m:t>
                      </m:r>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r>
                            <a:rPr lang="pt-BR" i="1">
                              <a:latin typeface="Cambria Math" panose="02040503050406030204" pitchFamily="18" charset="0"/>
                            </a:rPr>
                            <m:t>𝑓</m:t>
                          </m:r>
                          <m:r>
                            <a:rPr lang="pt-BR" i="1">
                              <a:latin typeface="Cambria Math" panose="02040503050406030204" pitchFamily="18" charset="0"/>
                            </a:rPr>
                            <m:t>′</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r>
                              <m:e>
                                <m:r>
                                  <a:rPr lang="pt-BR" b="0" i="1" smtClean="0">
                                    <a:latin typeface="Cambria Math" panose="02040503050406030204" pitchFamily="18" charset="0"/>
                                  </a:rPr>
                                  <m:t>1</m:t>
                                </m:r>
                              </m:e>
                            </m:mr>
                          </m:m>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43013"/>
                <a:ext cx="11136086" cy="5614987"/>
              </a:xfrm>
              <a:blipFill rotWithShape="0">
                <a:blip r:embed="rId2"/>
                <a:stretch>
                  <a:fillRect l="-876" t="-2172" r="-931"/>
                </a:stretch>
              </a:blipFill>
            </p:spPr>
            <p:txBody>
              <a:bodyPr/>
              <a:lstStyle/>
              <a:p>
                <a:r>
                  <a:rPr lang="pt-BR">
                    <a:noFill/>
                  </a:rPr>
                  <a:t> </a:t>
                </a:r>
              </a:p>
            </p:txBody>
          </p:sp>
        </mc:Fallback>
      </mc:AlternateContent>
    </p:spTree>
    <p:extLst>
      <p:ext uri="{BB962C8B-B14F-4D97-AF65-F5344CB8AC3E}">
        <p14:creationId xmlns:p14="http://schemas.microsoft.com/office/powerpoint/2010/main" val="2978197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77563" cy="4903789"/>
              </a:xfrm>
            </p:spPr>
            <p:txBody>
              <a:bodyPr/>
              <a:lstStyle/>
              <a:p>
                <a:r>
                  <a:rPr lang="pt-BR" dirty="0" smtClean="0"/>
                  <a:t>Se fôssemos calcular as derivadas com a regra da cadeia diretamente, elas seriam calculadas como mostrado abaixo.</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𝑑</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b="0" i="1" smtClean="0">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i="1">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i="1">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77563" cy="4903789"/>
              </a:xfrm>
              <a:blipFill rotWithShape="0">
                <a:blip r:embed="rId2"/>
                <a:stretch>
                  <a:fillRect l="-944" t="-1988"/>
                </a:stretch>
              </a:blipFill>
            </p:spPr>
            <p:txBody>
              <a:bodyPr/>
              <a:lstStyle/>
              <a:p>
                <a:r>
                  <a:rPr lang="pt-BR">
                    <a:noFill/>
                  </a:rPr>
                  <a:t> </a:t>
                </a:r>
              </a:p>
            </p:txBody>
          </p:sp>
        </mc:Fallback>
      </mc:AlternateContent>
    </p:spTree>
    <p:extLst>
      <p:ext uri="{BB962C8B-B14F-4D97-AF65-F5344CB8AC3E}">
        <p14:creationId xmlns:p14="http://schemas.microsoft.com/office/powerpoint/2010/main" val="913694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Algumas visões práticas de algoritmos de aprendizado</a:t>
            </a:r>
          </a:p>
        </p:txBody>
      </p:sp>
      <p:sp>
        <p:nvSpPr>
          <p:cNvPr id="3" name="Content Placeholder 2"/>
          <p:cNvSpPr>
            <a:spLocks noGrp="1"/>
          </p:cNvSpPr>
          <p:nvPr>
            <p:ph idx="1"/>
          </p:nvPr>
        </p:nvSpPr>
        <p:spPr>
          <a:xfrm>
            <a:off x="838200" y="2177319"/>
            <a:ext cx="11021704" cy="4351338"/>
          </a:xfrm>
        </p:spPr>
        <p:txBody>
          <a:bodyPr/>
          <a:lstStyle/>
          <a:p>
            <a:r>
              <a:rPr lang="pt-BR" dirty="0"/>
              <a:t>Podemos dizer que os elementos básicos do </a:t>
            </a:r>
            <a:r>
              <a:rPr lang="pt-BR" dirty="0" smtClean="0"/>
              <a:t>aprendizado de máquina </a:t>
            </a:r>
            <a:r>
              <a:rPr lang="pt-BR" dirty="0"/>
              <a:t>através de redes neurais foram apresentados até aqui. </a:t>
            </a:r>
          </a:p>
          <a:p>
            <a:r>
              <a:rPr lang="pt-BR" dirty="0"/>
              <a:t>Porém, existem importantes aspectos práticos que devem ser comentados de modo que vocês fiquem mais familiarizados com as práticas atuais.</a:t>
            </a:r>
          </a:p>
          <a:p>
            <a:r>
              <a:rPr lang="pt-BR" dirty="0"/>
              <a:t>Começamos falando da questão do cálculo do </a:t>
            </a:r>
            <a:r>
              <a:rPr lang="pt-BR" b="1" i="1" dirty="0"/>
              <a:t>vetor gradiente</a:t>
            </a:r>
            <a:r>
              <a:rPr lang="pt-BR" dirty="0"/>
              <a:t>.</a:t>
            </a:r>
          </a:p>
        </p:txBody>
      </p:sp>
    </p:spTree>
    <p:extLst>
      <p:ext uri="{BB962C8B-B14F-4D97-AF65-F5344CB8AC3E}">
        <p14:creationId xmlns:p14="http://schemas.microsoft.com/office/powerpoint/2010/main" val="3879641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06550"/>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2282831"/>
            <a:ext cx="10515600" cy="4351338"/>
          </a:xfrm>
        </p:spPr>
        <p:txBody>
          <a:bodyPr/>
          <a:lstStyle/>
          <a:p>
            <a:r>
              <a:rPr lang="pt-BR" dirty="0"/>
              <a:t>Conforme vimos nos slides anteriores, a base para o aprendizado em redes MLP é a obtenção do </a:t>
            </a:r>
            <a:r>
              <a:rPr lang="pt-BR" b="1" i="1" dirty="0"/>
              <a:t>vetor gradiente </a:t>
            </a:r>
            <a:r>
              <a:rPr lang="pt-BR" dirty="0"/>
              <a:t>e o estabelecimento de um processo iterativo de busca dos </a:t>
            </a:r>
            <a:r>
              <a:rPr lang="pt-BR" b="1" i="1" dirty="0"/>
              <a:t>pesos sinápticos </a:t>
            </a:r>
            <a:r>
              <a:rPr lang="pt-BR" dirty="0"/>
              <a:t>que minmizem a </a:t>
            </a:r>
            <a:r>
              <a:rPr lang="pt-BR" b="1" i="1" dirty="0"/>
              <a:t>função de custo</a:t>
            </a:r>
            <a:r>
              <a:rPr lang="pt-BR" dirty="0"/>
              <a:t>. </a:t>
            </a:r>
          </a:p>
          <a:p>
            <a:r>
              <a:rPr lang="pt-BR" dirty="0"/>
              <a:t>Vimos que a obtenção do </a:t>
            </a:r>
            <a:r>
              <a:rPr lang="pt-BR" b="1" i="1" dirty="0"/>
              <a:t>vetor gradiente</a:t>
            </a:r>
            <a:r>
              <a:rPr lang="pt-BR" dirty="0"/>
              <a:t> se dá através de um processo de </a:t>
            </a:r>
            <a:r>
              <a:rPr lang="pt-BR" b="1" i="1" dirty="0"/>
              <a:t>retropropagação</a:t>
            </a:r>
            <a:r>
              <a:rPr lang="pt-BR" dirty="0"/>
              <a:t> em que há uma parte direta (</a:t>
            </a:r>
            <a:r>
              <a:rPr lang="pt-BR" b="1" i="1" dirty="0"/>
              <a:t>forward</a:t>
            </a:r>
            <a:r>
              <a:rPr lang="pt-BR" dirty="0"/>
              <a:t>) de apresentação de um exemplo e obtenção da resposta da rede e uma etapa de </a:t>
            </a:r>
            <a:r>
              <a:rPr lang="pt-BR" b="1" i="1" dirty="0"/>
              <a:t>retropropagação</a:t>
            </a:r>
            <a:r>
              <a:rPr lang="pt-BR" dirty="0"/>
              <a:t> em que se calculam as derivadas parciais necessárias</a:t>
            </a:r>
            <a:r>
              <a:rPr lang="pt-BR" dirty="0" smtClean="0"/>
              <a:t>.</a:t>
            </a:r>
            <a:endParaRPr lang="pt-BR" dirty="0"/>
          </a:p>
        </p:txBody>
      </p:sp>
    </p:spTree>
    <p:extLst>
      <p:ext uri="{BB962C8B-B14F-4D97-AF65-F5344CB8AC3E}">
        <p14:creationId xmlns:p14="http://schemas.microsoft.com/office/powerpoint/2010/main" val="404733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77975"/>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82822"/>
                <a:ext cx="10515600" cy="4351338"/>
              </a:xfrm>
            </p:spPr>
            <p:txBody>
              <a:bodyPr/>
              <a:lstStyle/>
              <a:p>
                <a:r>
                  <a:rPr lang="pt-BR" dirty="0"/>
                  <a:t>Vimos também que se calcula o gradiente associado a cada </a:t>
                </a:r>
                <a:r>
                  <a:rPr lang="pt-BR" dirty="0" smtClean="0"/>
                  <a:t>dado de </a:t>
                </a:r>
                <a:r>
                  <a:rPr lang="pt-BR" dirty="0"/>
                  <a:t>entrada e que a combinação de todos esses </a:t>
                </a:r>
                <a:r>
                  <a:rPr lang="pt-BR" b="1" i="1" dirty="0"/>
                  <a:t>gradientes locais</a:t>
                </a:r>
                <a:r>
                  <a:rPr lang="pt-BR" dirty="0"/>
                  <a:t> leva ao gradiente estimado para o conjunto de dados inteiro.</a:t>
                </a:r>
              </a:p>
              <a:p>
                <a:pPr marL="0" indent="0" algn="ctr">
                  <a:buNone/>
                </a:pPr>
                <a14:m>
                  <m:oMathPara xmlns:m="http://schemas.openxmlformats.org/officeDocument/2006/math">
                    <m:oMathParaPr>
                      <m:jc m:val="centerGroup"/>
                    </m:oMathParaPr>
                    <m:oMath xmlns:m="http://schemas.openxmlformats.org/officeDocument/2006/math">
                      <m:f>
                        <m:fPr>
                          <m:ctrlPr>
                            <a:rPr lang="pt-BR" sz="2200" i="1">
                              <a:latin typeface="Cambria Math" panose="02040503050406030204" pitchFamily="18" charset="0"/>
                            </a:rPr>
                          </m:ctrlPr>
                        </m:fPr>
                        <m:num>
                          <m:r>
                            <a:rPr lang="pt-BR" sz="2200" i="1">
                              <a:latin typeface="Cambria Math" panose="02040503050406030204" pitchFamily="18" charset="0"/>
                            </a:rPr>
                            <m:t>𝜕</m:t>
                          </m:r>
                          <m:r>
                            <a:rPr lang="pt-BR" sz="2200" i="1">
                              <a:latin typeface="Cambria Math" panose="02040503050406030204" pitchFamily="18" charset="0"/>
                            </a:rPr>
                            <m:t>𝐽</m:t>
                          </m:r>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r>
                        <a:rPr lang="pt-BR" sz="2200" i="1">
                          <a:latin typeface="Cambria Math" panose="02040503050406030204" pitchFamily="18" charset="0"/>
                        </a:rPr>
                        <m:t>=</m:t>
                      </m:r>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𝑛</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m:rPr>
                                  <m:sty m:val="p"/>
                                </m:rPr>
                                <a:rPr lang="pt-BR" sz="2200">
                                  <a:latin typeface="Cambria Math" panose="02040503050406030204" pitchFamily="18" charset="0"/>
                                </a:rPr>
                                <m:t>dados</m:t>
                              </m:r>
                            </m:sub>
                          </m:sSub>
                        </m:sup>
                        <m:e>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𝑗</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a:rPr lang="pt-BR" sz="2200" i="1">
                                      <a:latin typeface="Cambria Math" panose="02040503050406030204" pitchFamily="18" charset="0"/>
                                    </a:rPr>
                                    <m:t>𝑀</m:t>
                                  </m:r>
                                </m:sub>
                              </m:sSub>
                            </m:sup>
                            <m:e>
                              <m:f>
                                <m:fPr>
                                  <m:ctrlPr>
                                    <a:rPr lang="pt-BR" sz="2200" i="1">
                                      <a:latin typeface="Cambria Math" panose="02040503050406030204" pitchFamily="18" charset="0"/>
                                    </a:rPr>
                                  </m:ctrlPr>
                                </m:fPr>
                                <m:num>
                                  <m:sSubSup>
                                    <m:sSubSupPr>
                                      <m:ctrlPr>
                                        <a:rPr lang="pt-BR" sz="2200" i="1">
                                          <a:latin typeface="Cambria Math" panose="02040503050406030204" pitchFamily="18" charset="0"/>
                                        </a:rPr>
                                      </m:ctrlPr>
                                    </m:sSubSupPr>
                                    <m:e>
                                      <m:r>
                                        <a:rPr lang="pt-BR" sz="2200" i="1">
                                          <a:latin typeface="Cambria Math" panose="02040503050406030204" pitchFamily="18" charset="0"/>
                                        </a:rPr>
                                        <m:t>𝜕</m:t>
                                      </m:r>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d>
                                    <m:dPr>
                                      <m:ctrlPr>
                                        <a:rPr lang="pt-BR" sz="2200" i="1">
                                          <a:latin typeface="Cambria Math" panose="02040503050406030204" pitchFamily="18" charset="0"/>
                                        </a:rPr>
                                      </m:ctrlPr>
                                    </m:dPr>
                                    <m:e>
                                      <m:r>
                                        <a:rPr lang="pt-BR" sz="2200" i="1">
                                          <a:latin typeface="Cambria Math" panose="02040503050406030204" pitchFamily="18" charset="0"/>
                                        </a:rPr>
                                        <m:t>𝑛</m:t>
                                      </m:r>
                                    </m:e>
                                  </m:d>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e>
                          </m:nary>
                        </m:e>
                      </m:nary>
                    </m:oMath>
                  </m:oMathPara>
                </a14:m>
                <a:endParaRPr lang="pt-BR" sz="2200" dirty="0"/>
              </a:p>
              <a:p>
                <a:r>
                  <a:rPr lang="pt-BR" dirty="0"/>
                  <a:t>No entanto, surge aqui um questionamento interessante: o que é melhor, usar o gradiente local e já dar um passo de otimização ou reunir o gradiente completo e então dar um passo único e mais preciso?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82822"/>
                <a:ext cx="10515600" cy="4351338"/>
              </a:xfrm>
              <a:blipFill rotWithShape="0">
                <a:blip r:embed="rId2"/>
                <a:stretch>
                  <a:fillRect l="-1043" t="-2241" r="-522"/>
                </a:stretch>
              </a:blipFill>
            </p:spPr>
            <p:txBody>
              <a:bodyPr/>
              <a:lstStyle/>
              <a:p>
                <a:r>
                  <a:rPr lang="pt-BR">
                    <a:noFill/>
                  </a:rPr>
                  <a:t> </a:t>
                </a:r>
              </a:p>
            </p:txBody>
          </p:sp>
        </mc:Fallback>
      </mc:AlternateContent>
    </p:spTree>
    <p:extLst>
      <p:ext uri="{BB962C8B-B14F-4D97-AF65-F5344CB8AC3E}">
        <p14:creationId xmlns:p14="http://schemas.microsoft.com/office/powerpoint/2010/main" val="4105770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9818"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0515600" cy="1913862"/>
          </a:xfrm>
        </p:spPr>
        <p:txBody>
          <a:bodyPr>
            <a:normAutofit fontScale="92500" lnSpcReduction="20000"/>
          </a:bodyPr>
          <a:lstStyle/>
          <a:p>
            <a:r>
              <a:rPr lang="pt-BR" dirty="0"/>
              <a:t>Nesse questionamento, existem duas abordagens: o cálculo </a:t>
            </a:r>
            <a:r>
              <a:rPr lang="pt-BR" b="1" i="1" dirty="0"/>
              <a:t>online</a:t>
            </a:r>
            <a:r>
              <a:rPr lang="pt-BR" dirty="0"/>
              <a:t> do gradiente (exemplo-a-exemplo) e o cálculo em batelada (</a:t>
            </a:r>
            <a:r>
              <a:rPr lang="pt-BR" b="1" i="1" dirty="0"/>
              <a:t>batch</a:t>
            </a:r>
            <a:r>
              <a:rPr lang="pt-BR" dirty="0"/>
              <a:t>) do gradiente. </a:t>
            </a:r>
          </a:p>
          <a:p>
            <a:r>
              <a:rPr lang="pt-BR" dirty="0"/>
              <a:t>Vejamos inicialmente a noção geral de </a:t>
            </a:r>
            <a:r>
              <a:rPr lang="pt-BR" b="1" i="1" dirty="0"/>
              <a:t>adaptação dos pesos sinápticos </a:t>
            </a:r>
            <a:r>
              <a:rPr lang="pt-BR" dirty="0"/>
              <a:t>com cálculo </a:t>
            </a:r>
            <a:r>
              <a:rPr lang="pt-BR" b="1" i="1" dirty="0"/>
              <a:t>online </a:t>
            </a:r>
            <a:r>
              <a:rPr lang="pt-BR" dirty="0"/>
              <a:t>do gradiente, como expressa o seguinte algoritmo, um método clássico de </a:t>
            </a:r>
            <a:r>
              <a:rPr lang="pt-BR" b="1" i="1" dirty="0"/>
              <a:t>primeira ordem</a:t>
            </a:r>
            <a:r>
              <a:rPr lang="pt-BR" dirty="0"/>
              <a:t>.</a:t>
            </a:r>
          </a:p>
        </p:txBody>
      </p:sp>
      <mc:AlternateContent xmlns:mc="http://schemas.openxmlformats.org/markup-compatibility/2006" xmlns:a14="http://schemas.microsoft.com/office/drawing/2010/main">
        <mc:Choice Requires="a14">
          <p:sp>
            <p:nvSpPr>
              <p:cNvPr id="5" name="TextBox 4"/>
              <p:cNvSpPr txBox="1"/>
              <p:nvPr/>
            </p:nvSpPr>
            <p:spPr>
              <a:xfrm>
                <a:off x="1760561" y="3739487"/>
                <a:ext cx="8670878" cy="3004925"/>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=0</m:t>
                    </m:r>
                  </m:oMath>
                </a14:m>
                <a:r>
                  <a:rPr lang="pt-BR" dirty="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Ordene aleatoriamente os exemplos de entrada/saída.</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𝑁</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a:t>.</a:t>
                </a:r>
              </a:p>
              <a:p>
                <a:pPr marL="1200150" lvl="2" indent="-285750">
                  <a:buFont typeface="Wingdings" panose="05000000000000000000" pitchFamily="2" charset="2"/>
                  <a:buChar char="§"/>
                </a:pPr>
                <a14:m>
                  <m:oMath xmlns:m="http://schemas.openxmlformats.org/officeDocument/2006/math">
                    <m:r>
                      <a:rPr lang="pt-BR" b="1" i="1">
                        <a:latin typeface="Cambria Math" panose="02040503050406030204" pitchFamily="18" charset="0"/>
                      </a:rPr>
                      <m:t>𝒘</m:t>
                    </m:r>
                    <m:d>
                      <m:dPr>
                        <m:ctrlPr>
                          <a:rPr lang="pt-BR" i="1" smtClean="0">
                            <a:latin typeface="Cambria Math" panose="02040503050406030204" pitchFamily="18" charset="0"/>
                          </a:rPr>
                        </m:ctrlPr>
                      </m:dPr>
                      <m:e>
                        <m:r>
                          <a:rPr lang="pt-BR" b="0" i="1" smtClean="0">
                            <a:latin typeface="Cambria Math" panose="02040503050406030204" pitchFamily="18" charset="0"/>
                          </a:rPr>
                          <m:t>𝑡</m:t>
                        </m:r>
                        <m:r>
                          <a:rPr lang="pt-BR" i="1">
                            <a:latin typeface="Cambria Math" panose="02040503050406030204" pitchFamily="18" charset="0"/>
                          </a:rPr>
                          <m:t>+1</m:t>
                        </m:r>
                      </m:e>
                    </m:d>
                    <m:r>
                      <a:rPr lang="pt-BR" b="1" i="1" smtClean="0">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1760561" y="3739487"/>
                <a:ext cx="8670878" cy="3004925"/>
              </a:xfrm>
              <a:prstGeom prst="rect">
                <a:avLst/>
              </a:prstGeom>
              <a:blipFill rotWithShape="0">
                <a:blip r:embed="rId2"/>
                <a:stretch>
                  <a:fillRect l="-421" t="-808" r="-843" b="-1616"/>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2831127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4284"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1158182" cy="1709145"/>
          </a:xfrm>
        </p:spPr>
        <p:txBody>
          <a:bodyPr>
            <a:normAutofit fontScale="92500" lnSpcReduction="20000"/>
          </a:bodyPr>
          <a:lstStyle/>
          <a:p>
            <a:r>
              <a:rPr lang="pt-BR" dirty="0"/>
              <a:t>O outro extremo seria utilizar todo o conjunto de dados para estimar o gradiente antes de dar o passo do processo iterativo de aprendizagem. </a:t>
            </a:r>
          </a:p>
          <a:p>
            <a:r>
              <a:rPr lang="pt-BR" dirty="0"/>
              <a:t>Essa é a ideia por trás da abordagem em </a:t>
            </a:r>
            <a:r>
              <a:rPr lang="pt-BR" b="1" i="1" dirty="0"/>
              <a:t>batelada</a:t>
            </a:r>
            <a:r>
              <a:rPr lang="pt-BR" dirty="0"/>
              <a:t> (</a:t>
            </a:r>
            <a:r>
              <a:rPr lang="pt-BR" b="1" i="1" dirty="0"/>
              <a:t>batch</a:t>
            </a:r>
            <a:r>
              <a:rPr lang="pt-BR" dirty="0"/>
              <a:t>). O algoritmo abaixo ilustra a operação correspondente (novamente considerando uma metodologia de </a:t>
            </a:r>
            <a:r>
              <a:rPr lang="pt-BR" b="1" i="1" dirty="0"/>
              <a:t>primeira ordem</a:t>
            </a:r>
            <a:r>
              <a:rPr lang="pt-BR" dirty="0"/>
              <a:t>).</a:t>
            </a:r>
          </a:p>
        </p:txBody>
      </p:sp>
      <mc:AlternateContent xmlns:mc="http://schemas.openxmlformats.org/markup-compatibility/2006" xmlns:a14="http://schemas.microsoft.com/office/drawing/2010/main">
        <mc:Choice Requires="a14">
          <p:sp>
            <p:nvSpPr>
              <p:cNvPr id="4" name="TextBox 3"/>
              <p:cNvSpPr txBox="1"/>
              <p:nvPr/>
            </p:nvSpPr>
            <p:spPr>
              <a:xfrm>
                <a:off x="1924903" y="3587820"/>
                <a:ext cx="8670878" cy="2784417"/>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𝑁</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0" i="1" smtClean="0">
                            <a:latin typeface="Cambria Math" panose="02040503050406030204" pitchFamily="18" charset="0"/>
                          </a:rPr>
                          <m:t>𝑁</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0" i="1" smtClean="0">
                            <a:latin typeface="Cambria Math" panose="02040503050406030204" pitchFamily="18" charset="0"/>
                          </a:rPr>
                          <m:t>𝑁</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e>
                    </m:nary>
                    <m:r>
                      <a:rPr lang="pt-BR" b="0" i="0" smtClean="0">
                        <a:latin typeface="Cambria Math" panose="02040503050406030204" pitchFamily="18" charset="0"/>
                      </a:rPr>
                      <m:t>.</m:t>
                    </m:r>
                  </m:oMath>
                </a14:m>
                <a:endParaRPr lang="pt-BR" b="0" i="0" dirty="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1924903" y="3587820"/>
                <a:ext cx="8670878" cy="2784417"/>
              </a:xfrm>
              <a:prstGeom prst="rect">
                <a:avLst/>
              </a:prstGeom>
              <a:blipFill rotWithShape="0">
                <a:blip r:embed="rId2"/>
                <a:stretch>
                  <a:fillRect l="-421" t="-1092" r="-843" b="-1965"/>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3419619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93685"/>
            <a:ext cx="10871579"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199" y="1725608"/>
            <a:ext cx="11089943" cy="2360613"/>
          </a:xfrm>
        </p:spPr>
        <p:txBody>
          <a:bodyPr>
            <a:normAutofit fontScale="77500" lnSpcReduction="20000"/>
          </a:bodyPr>
          <a:lstStyle/>
          <a:p>
            <a:r>
              <a:rPr lang="pt-BR" dirty="0"/>
              <a:t>Nas modernas </a:t>
            </a:r>
            <a:r>
              <a:rPr lang="pt-BR" b="1" i="1" dirty="0"/>
              <a:t>redes neurais profundas </a:t>
            </a:r>
            <a:r>
              <a:rPr lang="pt-BR" dirty="0"/>
              <a:t>(ou </a:t>
            </a:r>
            <a:r>
              <a:rPr lang="pt-BR" b="1" i="1" dirty="0"/>
              <a:t>deep learning</a:t>
            </a:r>
            <a:r>
              <a:rPr lang="pt-BR" dirty="0"/>
              <a:t>), usadas com muita frequência em problemas com enormes conjuntos de dados, a regra é adotar o caminho do meio, usando a abordagem com </a:t>
            </a:r>
            <a:r>
              <a:rPr lang="pt-BR" b="1" i="1" dirty="0"/>
              <a:t>mini-batches</a:t>
            </a:r>
            <a:r>
              <a:rPr lang="pt-BR" dirty="0"/>
              <a:t>. </a:t>
            </a:r>
          </a:p>
          <a:p>
            <a:r>
              <a:rPr lang="pt-BR" dirty="0"/>
              <a:t>Nesse caso, a adaptação dos </a:t>
            </a:r>
            <a:r>
              <a:rPr lang="pt-BR" b="1" i="1" dirty="0"/>
              <a:t>pesos</a:t>
            </a:r>
            <a:r>
              <a:rPr lang="pt-BR" dirty="0"/>
              <a:t> é realizada com um gradiente calculado a partir de um meio-termo entre um exemplo e o número total de exemplos (em geral, este é um valor relativamente pequeno em métodos de </a:t>
            </a:r>
            <a:r>
              <a:rPr lang="pt-BR" b="1" i="1" dirty="0"/>
              <a:t>primeira ordem</a:t>
            </a:r>
            <a:r>
              <a:rPr lang="pt-BR" dirty="0"/>
              <a:t>). </a:t>
            </a:r>
          </a:p>
          <a:p>
            <a:r>
              <a:rPr lang="pt-BR" dirty="0"/>
              <a:t>As amostras que devem compor o </a:t>
            </a:r>
            <a:r>
              <a:rPr lang="pt-BR" b="1" i="1" dirty="0"/>
              <a:t>mini-batch</a:t>
            </a:r>
            <a:r>
              <a:rPr lang="pt-BR" dirty="0"/>
              <a:t> são </a:t>
            </a:r>
            <a:r>
              <a:rPr lang="pt-BR" b="1" i="1" dirty="0"/>
              <a:t>aleatoriamente</a:t>
            </a:r>
            <a:r>
              <a:rPr lang="pt-BR" dirty="0"/>
              <a:t> tomadas do conjunto de dados. O algoritmo abaixo ilustra isso.</a:t>
            </a:r>
          </a:p>
        </p:txBody>
      </p:sp>
      <mc:AlternateContent xmlns:mc="http://schemas.openxmlformats.org/markup-compatibility/2006" xmlns:a14="http://schemas.microsoft.com/office/drawing/2010/main">
        <mc:Choice Requires="a14">
          <p:sp>
            <p:nvSpPr>
              <p:cNvPr id="4" name="TextBox 3"/>
              <p:cNvSpPr txBox="1"/>
              <p:nvPr/>
            </p:nvSpPr>
            <p:spPr>
              <a:xfrm>
                <a:off x="1152722" y="3982325"/>
                <a:ext cx="10557055" cy="2785763"/>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𝑚</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amostrado </a:t>
                </a:r>
                <a:r>
                  <a:rPr lang="pt-BR" dirty="0" smtClean="0"/>
                  <a:t>aleatóriamente para </a:t>
                </a:r>
                <a:r>
                  <a:rPr lang="pt-BR" dirty="0"/>
                  <a:t>compor um </a:t>
                </a:r>
                <a:r>
                  <a:rPr lang="pt-BR" b="1" i="1" dirty="0"/>
                  <a:t>minibatch</a:t>
                </a:r>
                <a:r>
                  <a:rPr lang="pt-BR" dirty="0"/>
                  <a:t>,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1" i="1" smtClean="0">
                            <a:latin typeface="Cambria Math" panose="02040503050406030204" pitchFamily="18" charset="0"/>
                          </a:rPr>
                          <m:t>𝒎</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1" i="1" smtClean="0">
                            <a:latin typeface="Cambria Math" panose="02040503050406030204" pitchFamily="18" charset="0"/>
                          </a:rPr>
                          <m:t>𝒎</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e>
                    </m:nary>
                    <m:r>
                      <a:rPr lang="pt-BR" b="0" i="0" smtClean="0">
                        <a:latin typeface="Cambria Math" panose="02040503050406030204" pitchFamily="18" charset="0"/>
                      </a:rPr>
                      <m:t>.</m:t>
                    </m:r>
                  </m:oMath>
                </a14:m>
                <a:endParaRPr lang="pt-BR" b="0" i="0" dirty="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1152722" y="3982325"/>
                <a:ext cx="10557055" cy="2785763"/>
              </a:xfrm>
              <a:prstGeom prst="rect">
                <a:avLst/>
              </a:prstGeom>
              <a:blipFill rotWithShape="0">
                <a:blip r:embed="rId2"/>
                <a:stretch>
                  <a:fillRect l="-288" t="-871" b="-1961"/>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190878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p:sp>
        <p:nvSpPr>
          <p:cNvPr id="3" name="Content Placeholder 2"/>
          <p:cNvSpPr>
            <a:spLocks noGrp="1"/>
          </p:cNvSpPr>
          <p:nvPr>
            <p:ph idx="1"/>
          </p:nvPr>
        </p:nvSpPr>
        <p:spPr>
          <a:xfrm>
            <a:off x="838199" y="1825624"/>
            <a:ext cx="10987007" cy="4879975"/>
          </a:xfrm>
        </p:spPr>
        <p:txBody>
          <a:bodyPr>
            <a:normAutofit/>
          </a:bodyPr>
          <a:lstStyle/>
          <a:p>
            <a:r>
              <a:rPr lang="pt-BR" dirty="0"/>
              <a:t>A </a:t>
            </a:r>
            <a:r>
              <a:rPr lang="pt-BR" b="1" i="1" dirty="0"/>
              <a:t>camada de entrada </a:t>
            </a:r>
            <a:r>
              <a:rPr lang="pt-BR" dirty="0"/>
              <a:t>nada mais é que o ponto de passagem dos </a:t>
            </a:r>
            <a:r>
              <a:rPr lang="pt-BR" b="1" i="1" dirty="0"/>
              <a:t>atributos</a:t>
            </a:r>
            <a:r>
              <a:rPr lang="pt-BR" dirty="0"/>
              <a:t> à rede. </a:t>
            </a:r>
          </a:p>
          <a:p>
            <a:r>
              <a:rPr lang="pt-BR" dirty="0"/>
              <a:t>As </a:t>
            </a:r>
            <a:r>
              <a:rPr lang="pt-BR" b="1" i="1" dirty="0"/>
              <a:t>camadas intermediárias </a:t>
            </a:r>
            <a:r>
              <a:rPr lang="pt-BR" dirty="0"/>
              <a:t>realizam </a:t>
            </a:r>
            <a:r>
              <a:rPr lang="pt-BR" b="1" i="1" dirty="0"/>
              <a:t>mapeamentos não-lineares </a:t>
            </a:r>
            <a:r>
              <a:rPr lang="pt-BR" dirty="0"/>
              <a:t>que, idealmente, vão tornando a informação contida nos dados mais </a:t>
            </a:r>
            <a:r>
              <a:rPr lang="pt-BR" b="1" i="1" dirty="0"/>
              <a:t>“explícita” </a:t>
            </a:r>
            <a:r>
              <a:rPr lang="pt-BR" dirty="0"/>
              <a:t>do ponto de vista da tarefa que se deseja realizar. </a:t>
            </a:r>
          </a:p>
          <a:p>
            <a:r>
              <a:rPr lang="pt-BR" dirty="0"/>
              <a:t>Por fim, os </a:t>
            </a:r>
            <a:r>
              <a:rPr lang="pt-BR" b="1" i="1" dirty="0"/>
              <a:t>neurônios</a:t>
            </a:r>
            <a:r>
              <a:rPr lang="pt-BR" dirty="0"/>
              <a:t> da </a:t>
            </a:r>
            <a:r>
              <a:rPr lang="pt-BR" b="1" i="1" dirty="0"/>
              <a:t>camada de saída </a:t>
            </a:r>
            <a:r>
              <a:rPr lang="pt-BR" dirty="0"/>
              <a:t>combinam a informação que lhes é oferecida pela última camada </a:t>
            </a:r>
            <a:r>
              <a:rPr lang="pt-BR" dirty="0" smtClean="0"/>
              <a:t>intermediária para formar as saídas.</a:t>
            </a:r>
            <a:endParaRPr lang="pt-BR" dirty="0"/>
          </a:p>
          <a:p>
            <a:r>
              <a:rPr lang="pt-BR" dirty="0"/>
              <a:t>Redes MLPs são formadas por múltiplas camadas de </a:t>
            </a:r>
            <a:r>
              <a:rPr lang="pt-BR" b="1" i="1" dirty="0"/>
              <a:t>perceptrons</a:t>
            </a:r>
            <a:r>
              <a:rPr lang="pt-BR" dirty="0"/>
              <a:t>: portanto, naturalmente, tais redes têm por base o </a:t>
            </a:r>
            <a:r>
              <a:rPr lang="pt-BR" b="1" i="1" dirty="0"/>
              <a:t>modelo de neurônio do perceptron</a:t>
            </a:r>
            <a:r>
              <a:rPr lang="pt-BR" dirty="0"/>
              <a:t>. </a:t>
            </a:r>
          </a:p>
          <a:p>
            <a:r>
              <a:rPr lang="pt-BR" dirty="0"/>
              <a:t>Esse modelo, discutido na aula anterior, é mostrado na figura seguinte.</a:t>
            </a:r>
          </a:p>
          <a:p>
            <a:endParaRPr lang="pt-BR" dirty="0"/>
          </a:p>
        </p:txBody>
      </p:sp>
    </p:spTree>
    <p:extLst>
      <p:ext uri="{BB962C8B-B14F-4D97-AF65-F5344CB8AC3E}">
        <p14:creationId xmlns:p14="http://schemas.microsoft.com/office/powerpoint/2010/main" val="1877227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pesos: </a:t>
            </a:r>
            <a:r>
              <a:rPr lang="pt-BR" b="1" dirty="0"/>
              <a:t>Método do Gradiente Estocástico</a:t>
            </a:r>
            <a:endParaRPr lang="pt-BR" dirty="0"/>
          </a:p>
        </p:txBody>
      </p:sp>
      <p:sp>
        <p:nvSpPr>
          <p:cNvPr id="3" name="Content Placeholder 2"/>
          <p:cNvSpPr>
            <a:spLocks noGrp="1"/>
          </p:cNvSpPr>
          <p:nvPr>
            <p:ph idx="1"/>
          </p:nvPr>
        </p:nvSpPr>
        <p:spPr>
          <a:xfrm>
            <a:off x="838200" y="1825625"/>
            <a:ext cx="11158182" cy="4861778"/>
          </a:xfrm>
        </p:spPr>
        <p:txBody>
          <a:bodyPr>
            <a:normAutofit/>
          </a:bodyPr>
          <a:lstStyle/>
          <a:p>
            <a:r>
              <a:rPr lang="pt-BR" dirty="0"/>
              <a:t>Existem vários algoritmos baseados no </a:t>
            </a:r>
            <a:r>
              <a:rPr lang="pt-BR" b="1" i="1" dirty="0"/>
              <a:t>gradiente</a:t>
            </a:r>
            <a:r>
              <a:rPr lang="pt-BR" dirty="0"/>
              <a:t> que podem ser empregados para otimizar os </a:t>
            </a:r>
            <a:r>
              <a:rPr lang="pt-BR" b="1" i="1" dirty="0"/>
              <a:t>pesos sinápticos</a:t>
            </a:r>
            <a:r>
              <a:rPr lang="pt-BR" dirty="0"/>
              <a:t> de uma rede neural. </a:t>
            </a:r>
          </a:p>
          <a:p>
            <a:r>
              <a:rPr lang="pt-BR" dirty="0"/>
              <a:t>Aqui, vamos nos ater a alguns métodos muito usuais na literatura moderna, que se encontra bastante focada em </a:t>
            </a:r>
            <a:r>
              <a:rPr lang="pt-BR" b="1" i="1" dirty="0"/>
              <a:t>apredizado profundo</a:t>
            </a:r>
            <a:r>
              <a:rPr lang="pt-BR" dirty="0"/>
              <a:t>.</a:t>
            </a:r>
          </a:p>
          <a:p>
            <a:pPr>
              <a:buFont typeface="Wingdings" panose="05000000000000000000" pitchFamily="2" charset="2"/>
              <a:buChar char="Ø"/>
            </a:pPr>
            <a:r>
              <a:rPr lang="pt-BR" b="1" dirty="0"/>
              <a:t>Método do Gradiente Estocástico (Stochastic Gradient Descent, SGD)</a:t>
            </a:r>
          </a:p>
          <a:p>
            <a:pPr lvl="1">
              <a:buFont typeface="Wingdings" panose="05000000000000000000" pitchFamily="2" charset="2"/>
              <a:buChar char="§"/>
            </a:pPr>
            <a:r>
              <a:rPr lang="pt-BR" dirty="0"/>
              <a:t>Nos slides anteriores, nós vimos que o método </a:t>
            </a:r>
            <a:r>
              <a:rPr lang="pt-BR" b="1" i="1" dirty="0"/>
              <a:t>online</a:t>
            </a:r>
            <a:r>
              <a:rPr lang="pt-BR" dirty="0"/>
              <a:t> utiliza um único exemplo (tomado aleatóriamente) para estimar o gradiente da </a:t>
            </a:r>
            <a:r>
              <a:rPr lang="pt-BR" b="1" i="1" dirty="0"/>
              <a:t>função custo</a:t>
            </a:r>
            <a:r>
              <a:rPr lang="pt-BR" dirty="0"/>
              <a:t>. </a:t>
            </a:r>
          </a:p>
          <a:p>
            <a:pPr lvl="1">
              <a:buFont typeface="Wingdings" panose="05000000000000000000" pitchFamily="2" charset="2"/>
              <a:buChar char="§"/>
            </a:pPr>
            <a:r>
              <a:rPr lang="pt-BR" dirty="0"/>
              <a:t>Este tipo de estimador é o que gera a noção de </a:t>
            </a:r>
            <a:r>
              <a:rPr lang="pt-BR" b="1" i="1" dirty="0"/>
              <a:t>gradiente estocástico</a:t>
            </a:r>
            <a:r>
              <a:rPr lang="pt-BR" dirty="0"/>
              <a:t>. Caso utilizemos </a:t>
            </a:r>
            <a:r>
              <a:rPr lang="pt-BR" b="1" i="1" dirty="0"/>
              <a:t>mini-batches</a:t>
            </a:r>
            <a:r>
              <a:rPr lang="pt-BR" dirty="0"/>
              <a:t>, também teremos uma estimativa do </a:t>
            </a:r>
            <a:r>
              <a:rPr lang="pt-BR" b="1" i="1" dirty="0"/>
              <a:t>gradiente</a:t>
            </a:r>
            <a:r>
              <a:rPr lang="pt-BR" dirty="0"/>
              <a:t>, o qual, a rigor, seria determinístico apenas se usássemos todos os dados (no caso do </a:t>
            </a:r>
            <a:r>
              <a:rPr lang="pt-BR" b="1" i="1" dirty="0"/>
              <a:t>batch</a:t>
            </a:r>
            <a:r>
              <a:rPr lang="pt-BR" dirty="0"/>
              <a:t>).</a:t>
            </a:r>
          </a:p>
          <a:p>
            <a:pPr lvl="1">
              <a:buFont typeface="Wingdings" panose="05000000000000000000" pitchFamily="2" charset="2"/>
              <a:buChar char="§"/>
            </a:pPr>
            <a:r>
              <a:rPr lang="pt-BR" dirty="0"/>
              <a:t>Por esse motivo, esses métodos de </a:t>
            </a:r>
            <a:r>
              <a:rPr lang="pt-BR" b="1" i="1" dirty="0"/>
              <a:t>primeira ordem</a:t>
            </a:r>
            <a:r>
              <a:rPr lang="pt-BR" dirty="0"/>
              <a:t>, como </a:t>
            </a:r>
            <a:r>
              <a:rPr lang="pt-BR" b="1" i="1" dirty="0"/>
              <a:t>online</a:t>
            </a:r>
            <a:r>
              <a:rPr lang="pt-BR" dirty="0"/>
              <a:t>, são conhecidos como métodos de </a:t>
            </a:r>
            <a:r>
              <a:rPr lang="pt-BR" b="1" i="1" dirty="0"/>
              <a:t>stochastic gradient descent</a:t>
            </a:r>
            <a:r>
              <a:rPr lang="pt-BR" dirty="0"/>
              <a:t> (SGD).</a:t>
            </a:r>
            <a:endParaRPr lang="pt-BR" b="1" dirty="0"/>
          </a:p>
        </p:txBody>
      </p:sp>
    </p:spTree>
    <p:extLst>
      <p:ext uri="{BB962C8B-B14F-4D97-AF65-F5344CB8AC3E}">
        <p14:creationId xmlns:p14="http://schemas.microsoft.com/office/powerpoint/2010/main" val="570525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pesos: </a:t>
            </a:r>
            <a:r>
              <a:rPr lang="pt-BR" b="1" dirty="0"/>
              <a:t>Método do Gradiente Estocástico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710826" cy="5032375"/>
              </a:xfrm>
            </p:spPr>
            <p:txBody>
              <a:bodyPr>
                <a:normAutofit fontScale="92500" lnSpcReduction="20000"/>
              </a:bodyPr>
              <a:lstStyle/>
              <a:p>
                <a:pPr>
                  <a:buFont typeface="Wingdings" panose="05000000000000000000" pitchFamily="2" charset="2"/>
                  <a:buChar char="§"/>
                </a:pPr>
                <a:r>
                  <a:rPr lang="pt-BR" dirty="0"/>
                  <a:t>A tarefa de escolha do</a:t>
                </a:r>
                <a:r>
                  <a:rPr lang="pt-BR" b="1" i="1" dirty="0"/>
                  <a:t> passo de aprendizagem</a:t>
                </a:r>
                <a:r>
                  <a:rPr lang="pt-BR" dirty="0"/>
                  <a:t> é complicada e nos remete ao conhecido compromisso entre velocidade de convergência e estabilidade/precisão. </a:t>
                </a:r>
              </a:p>
              <a:p>
                <a:pPr>
                  <a:buFont typeface="Wingdings" panose="05000000000000000000" pitchFamily="2" charset="2"/>
                  <a:buChar char="§"/>
                </a:pPr>
                <a:r>
                  <a:rPr lang="pt-BR" dirty="0"/>
                  <a:t>Pode-se usar um valor fixo, mas geralmente, se adota um método de variação linear decrescente de um valor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0</m:t>
                        </m:r>
                      </m:sub>
                    </m:sSub>
                  </m:oMath>
                </a14:m>
                <a:r>
                  <a:rPr lang="pt-BR" dirty="0"/>
                  <a:t> a um valor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smtClean="0">
                            <a:latin typeface="Cambria Math" panose="02040503050406030204" pitchFamily="18" charset="0"/>
                          </a:rPr>
                          <m:t>𝜏</m:t>
                        </m:r>
                      </m:sub>
                    </m:sSub>
                    <m:r>
                      <a:rPr lang="pt-BR" i="1">
                        <a:latin typeface="Cambria Math" panose="02040503050406030204" pitchFamily="18" charset="0"/>
                      </a:rPr>
                      <m:t> </m:t>
                    </m:r>
                  </m:oMath>
                </a14:m>
                <a:r>
                  <a:rPr lang="pt-BR" dirty="0"/>
                  <a:t>(i.e., da iteração 0 à iteração </a:t>
                </a:r>
                <a14:m>
                  <m:oMath xmlns:m="http://schemas.openxmlformats.org/officeDocument/2006/math">
                    <m:r>
                      <a:rPr lang="pt-BR" i="1">
                        <a:latin typeface="Cambria Math" panose="02040503050406030204" pitchFamily="18" charset="0"/>
                      </a:rPr>
                      <m:t>𝜏</m:t>
                    </m:r>
                  </m:oMath>
                </a14:m>
                <a:r>
                  <a:rPr lang="pt-BR" dirty="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𝑗</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𝑗</m:t>
                            </m:r>
                          </m:num>
                          <m:den>
                            <m:r>
                              <a:rPr lang="pt-BR" b="0" i="1" smtClean="0">
                                <a:latin typeface="Cambria Math" panose="02040503050406030204" pitchFamily="18" charset="0"/>
                                <a:ea typeface="Cambria Math" panose="02040503050406030204" pitchFamily="18" charset="0"/>
                              </a:rPr>
                              <m:t>𝜏</m:t>
                            </m:r>
                          </m:den>
                        </m:f>
                      </m:e>
                    </m: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𝑗</m:t>
                        </m:r>
                      </m:num>
                      <m:den>
                        <m:r>
                          <a:rPr lang="pt-BR" i="1">
                            <a:latin typeface="Cambria Math" panose="02040503050406030204" pitchFamily="18" charset="0"/>
                            <a:ea typeface="Cambria Math" panose="02040503050406030204" pitchFamily="18" charset="0"/>
                          </a:rPr>
                          <m:t>𝜏</m:t>
                        </m:r>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𝑗</m:t>
                    </m:r>
                  </m:oMath>
                </a14:m>
                <a:r>
                  <a:rPr lang="pt-BR" dirty="0"/>
                  <a:t> é o número da iteração de treinamento.</a:t>
                </a:r>
              </a:p>
              <a:p>
                <a:pPr>
                  <a:buFont typeface="Wingdings" panose="05000000000000000000" pitchFamily="2" charset="2"/>
                  <a:buChar char="§"/>
                </a:pPr>
                <a:r>
                  <a:rPr lang="pt-BR" dirty="0"/>
                  <a:t>Após a </a:t>
                </a: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a:t>-ésima iteração, pode-se deixar o valor do passo de aprendizagem fixo, como mostrado na figura ao lado.</a:t>
                </a:r>
              </a:p>
              <a:p>
                <a:pPr>
                  <a:buFont typeface="Wingdings" panose="05000000000000000000" pitchFamily="2" charset="2"/>
                  <a:buChar char="§"/>
                </a:pPr>
                <a:r>
                  <a:rPr lang="pt-BR" dirty="0"/>
                  <a:t>Naturalmente, a definição dos valores necessários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a:t>)  é mais um problema </a:t>
                </a:r>
                <a:r>
                  <a:rPr lang="pt-BR" b="1" i="1" dirty="0"/>
                  <a:t>a ser tratado caso-a-caso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710826" cy="5032375"/>
              </a:xfrm>
              <a:blipFill rotWithShape="0">
                <a:blip r:embed="rId2"/>
                <a:stretch>
                  <a:fillRect l="-1344" t="-3027" r="-1423" b="-3390"/>
                </a:stretch>
              </a:blipFill>
            </p:spPr>
            <p:txBody>
              <a:bodyPr/>
              <a:lstStyle/>
              <a:p>
                <a:r>
                  <a:rPr lang="pt-BR">
                    <a:noFill/>
                  </a:rPr>
                  <a:t> </a:t>
                </a:r>
              </a:p>
            </p:txBody>
          </p:sp>
        </mc:Fallback>
      </mc:AlternateContent>
      <p:pic>
        <p:nvPicPr>
          <p:cNvPr id="5" name="Picture 4"/>
          <p:cNvPicPr>
            <a:picLocks noChangeAspect="1"/>
          </p:cNvPicPr>
          <p:nvPr/>
        </p:nvPicPr>
        <p:blipFill rotWithShape="1">
          <a:blip r:embed="rId3"/>
          <a:srcRect l="3788" t="5639" r="7163" b="2354"/>
          <a:stretch/>
        </p:blipFill>
        <p:spPr>
          <a:xfrm>
            <a:off x="8549025" y="1744142"/>
            <a:ext cx="3507507" cy="3149599"/>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8963377" y="4893741"/>
                <a:ext cx="2952413" cy="187019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pt-BR" b="0" i="1" smtClean="0">
                        <a:latin typeface="Cambria Math" panose="02040503050406030204" pitchFamily="18" charset="0"/>
                      </a:rPr>
                      <m:t>𝑁</m:t>
                    </m:r>
                    <m:r>
                      <a:rPr lang="pt-BR" b="0" i="0" smtClean="0">
                        <a:latin typeface="Cambria Math" panose="02040503050406030204" pitchFamily="18" charset="0"/>
                      </a:rPr>
                      <m:t>=10000</m:t>
                    </m:r>
                  </m:oMath>
                </a14:m>
                <a:endParaRPr lang="pt-BR" b="0" dirty="0"/>
              </a:p>
              <a:p>
                <a:pPr marL="285750" indent="-285750">
                  <a:buFont typeface="Arial" panose="020B0604020202020204" pitchFamily="34" charset="0"/>
                  <a:buChar char="•"/>
                </a:pPr>
                <a:r>
                  <a:rPr lang="pt-BR" b="0" dirty="0"/>
                  <a:t>Tamanho do batch: 100</a:t>
                </a:r>
              </a:p>
              <a:p>
                <a:pPr marL="285750" indent="-285750">
                  <a:buFont typeface="Arial" panose="020B0604020202020204" pitchFamily="34" charset="0"/>
                  <a:buChar char="•"/>
                </a:pPr>
                <a:r>
                  <a:rPr lang="pt-BR" dirty="0"/>
                  <a:t>Número de épocas: 100</a:t>
                </a:r>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=0.1</m:t>
                    </m:r>
                  </m:oMath>
                </a14:m>
                <a:endParaRPr lang="pt-BR" dirty="0"/>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0" smtClean="0">
                            <a:latin typeface="Cambria Math" panose="02040503050406030204" pitchFamily="18" charset="0"/>
                          </a:rPr>
                          <m:t>1</m:t>
                        </m:r>
                      </m:num>
                      <m:den>
                        <m:r>
                          <a:rPr lang="pt-BR" b="0" i="0" smtClean="0">
                            <a:latin typeface="Cambria Math" panose="02040503050406030204" pitchFamily="18" charset="0"/>
                          </a:rPr>
                          <m:t>100</m:t>
                        </m:r>
                      </m:den>
                    </m:f>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endParaRPr lang="pt-BR" dirty="0"/>
              </a:p>
              <a:p>
                <a:pPr marL="285750" indent="-285750">
                  <a:buFont typeface="Arial" panose="020B0604020202020204" pitchFamily="34" charset="0"/>
                  <a:buChar char="•"/>
                </a:pP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a:t> = 5000</a:t>
                </a:r>
              </a:p>
            </p:txBody>
          </p:sp>
        </mc:Choice>
        <mc:Fallback xmlns="">
          <p:sp>
            <p:nvSpPr>
              <p:cNvPr id="4" name="TextBox 3"/>
              <p:cNvSpPr txBox="1">
                <a:spLocks noRot="1" noChangeAspect="1" noMove="1" noResize="1" noEditPoints="1" noAdjustHandles="1" noChangeArrowheads="1" noChangeShapeType="1" noTextEdit="1"/>
              </p:cNvSpPr>
              <p:nvPr/>
            </p:nvSpPr>
            <p:spPr>
              <a:xfrm>
                <a:off x="8963377" y="4893741"/>
                <a:ext cx="2952413" cy="1870192"/>
              </a:xfrm>
              <a:prstGeom prst="rect">
                <a:avLst/>
              </a:prstGeom>
              <a:blipFill rotWithShape="0">
                <a:blip r:embed="rId4"/>
                <a:stretch>
                  <a:fillRect l="-1237" t="-977" b="-4235"/>
                </a:stretch>
              </a:blipFill>
            </p:spPr>
            <p:txBody>
              <a:bodyPr/>
              <a:lstStyle/>
              <a:p>
                <a:r>
                  <a:rPr lang="pt-BR">
                    <a:noFill/>
                  </a:rPr>
                  <a:t> </a:t>
                </a:r>
              </a:p>
            </p:txBody>
          </p:sp>
        </mc:Fallback>
      </mc:AlternateContent>
    </p:spTree>
    <p:extLst>
      <p:ext uri="{BB962C8B-B14F-4D97-AF65-F5344CB8AC3E}">
        <p14:creationId xmlns:p14="http://schemas.microsoft.com/office/powerpoint/2010/main" val="4102014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65"/>
            <a:ext cx="10515600" cy="1325563"/>
          </a:xfrm>
        </p:spPr>
        <p:txBody>
          <a:bodyPr/>
          <a:lstStyle/>
          <a:p>
            <a:r>
              <a:rPr lang="pt-BR" dirty="0"/>
              <a:t>Variações dos algoritmos de otimização dos pesos: </a:t>
            </a:r>
            <a:r>
              <a:rPr lang="pt-BR" b="1" dirty="0"/>
              <a:t>Momento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7493"/>
                <a:ext cx="11184467" cy="5370507"/>
              </a:xfrm>
            </p:spPr>
            <p:txBody>
              <a:bodyPr>
                <a:normAutofit lnSpcReduction="10000"/>
              </a:bodyPr>
              <a:lstStyle/>
              <a:p>
                <a:pPr>
                  <a:buFont typeface="Wingdings" panose="05000000000000000000" pitchFamily="2" charset="2"/>
                  <a:buChar char="Ø"/>
                </a:pPr>
                <a:r>
                  <a:rPr lang="pt-BR" b="1" dirty="0"/>
                  <a:t>Momento </a:t>
                </a:r>
                <a:r>
                  <a:rPr lang="pt-BR" dirty="0"/>
                  <a:t>(ou </a:t>
                </a:r>
                <a:r>
                  <a:rPr lang="pt-BR" b="1" dirty="0"/>
                  <a:t>Momentum</a:t>
                </a:r>
                <a:r>
                  <a:rPr lang="pt-BR" dirty="0"/>
                  <a:t>)</a:t>
                </a:r>
              </a:p>
              <a:p>
                <a:pPr lvl="1">
                  <a:buFont typeface="Wingdings" panose="05000000000000000000" pitchFamily="2" charset="2"/>
                  <a:buChar char="§"/>
                </a:pPr>
                <a:r>
                  <a:rPr lang="pt-BR" dirty="0"/>
                  <a:t>O uso de um </a:t>
                </a:r>
                <a:r>
                  <a:rPr lang="pt-BR" b="1" i="1" dirty="0"/>
                  <a:t>termo de momento </a:t>
                </a:r>
                <a:r>
                  <a:rPr lang="pt-BR" dirty="0"/>
                  <a:t>numa metodologia de </a:t>
                </a:r>
                <a:r>
                  <a:rPr lang="pt-BR" dirty="0" smtClean="0"/>
                  <a:t>gradiente descendente </a:t>
                </a:r>
                <a:r>
                  <a:rPr lang="pt-BR" dirty="0"/>
                  <a:t>pode ser interessante por trazer, para o </a:t>
                </a:r>
                <a:r>
                  <a:rPr lang="pt-BR" b="1" i="1" dirty="0"/>
                  <a:t>ajuste de pesos </a:t>
                </a:r>
                <a:r>
                  <a:rPr lang="pt-BR" dirty="0"/>
                  <a:t>em determinada iteração, </a:t>
                </a:r>
                <a:r>
                  <a:rPr lang="pt-BR" b="1" i="1" dirty="0"/>
                  <a:t>informação de gradientes anteriores acumulados</a:t>
                </a:r>
                <a:r>
                  <a:rPr lang="pt-BR" dirty="0"/>
                  <a:t>. Isso, em certas situações, melhora a </a:t>
                </a:r>
                <a:r>
                  <a:rPr lang="pt-BR" dirty="0" smtClean="0"/>
                  <a:t>convergência</a:t>
                </a:r>
                <a:r>
                  <a:rPr lang="pt-BR" dirty="0"/>
                  <a:t>.</a:t>
                </a:r>
              </a:p>
              <a:p>
                <a:pPr lvl="1">
                  <a:buFont typeface="Wingdings" panose="05000000000000000000" pitchFamily="2" charset="2"/>
                  <a:buChar char="§"/>
                </a:pPr>
                <a:r>
                  <a:rPr lang="pt-BR" dirty="0"/>
                  <a:t>Para discutirmos o algoritmo do </a:t>
                </a:r>
                <a:r>
                  <a:rPr lang="pt-BR" b="1" i="1" dirty="0"/>
                  <a:t>momentum</a:t>
                </a:r>
                <a:r>
                  <a:rPr lang="pt-BR" dirty="0"/>
                  <a:t>, vamos partir de um esquema de aprendizado em mini-batch.</a:t>
                </a:r>
              </a:p>
              <a:p>
                <a:pPr lvl="1">
                  <a:buFont typeface="Wingdings" panose="05000000000000000000" pitchFamily="2" charset="2"/>
                  <a:buChar char="§"/>
                </a:pPr>
                <a:r>
                  <a:rPr lang="pt-BR" dirty="0"/>
                  <a:t>Seja </a:t>
                </a:r>
                <a14:m>
                  <m:oMath xmlns:m="http://schemas.openxmlformats.org/officeDocument/2006/math">
                    <m:r>
                      <a:rPr lang="pt-BR" b="1" i="1">
                        <a:latin typeface="Cambria Math" panose="02040503050406030204" pitchFamily="18" charset="0"/>
                        <a:ea typeface="Cambria Math" panose="02040503050406030204" pitchFamily="18" charset="0"/>
                      </a:rPr>
                      <m:t>𝒈</m:t>
                    </m:r>
                  </m:oMath>
                </a14:m>
                <a:r>
                  <a:rPr lang="pt-BR" dirty="0"/>
                  <a:t> o </a:t>
                </a:r>
                <a:r>
                  <a:rPr lang="pt-BR" b="1" i="1" dirty="0"/>
                  <a:t>vetor gradiente</a:t>
                </a:r>
                <a:r>
                  <a:rPr lang="pt-BR" dirty="0"/>
                  <a:t> calculado para o mini-batch 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um </a:t>
                </a:r>
                <a:r>
                  <a:rPr lang="pt-BR" b="1" i="1" dirty="0"/>
                  <a:t>termo de velocidade </a:t>
                </a:r>
                <a:r>
                  <a:rPr lang="pt-BR" dirty="0"/>
                  <a:t>introduzido pelo algoritmo do </a:t>
                </a:r>
                <a:r>
                  <a:rPr lang="pt-BR" b="1" i="1" dirty="0"/>
                  <a:t>momentum</a:t>
                </a:r>
                <a:r>
                  <a:rPr lang="pt-BR" dirty="0"/>
                  <a:t>. </a:t>
                </a:r>
              </a:p>
              <a:p>
                <a:pPr lvl="1">
                  <a:buFont typeface="Wingdings" panose="05000000000000000000" pitchFamily="2" charset="2"/>
                  <a:buChar char="§"/>
                </a:pPr>
                <a:r>
                  <a:rPr lang="pt-BR" dirty="0"/>
                  <a:t>O termo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dá a </a:t>
                </a:r>
                <a:r>
                  <a:rPr lang="pt-BR" b="1" i="1" dirty="0"/>
                  <a:t>direção</a:t>
                </a:r>
                <a:r>
                  <a:rPr lang="pt-BR" dirty="0"/>
                  <a:t> e a </a:t>
                </a:r>
                <a:r>
                  <a:rPr lang="pt-BR" b="1" i="1" dirty="0"/>
                  <a:t>velocidade</a:t>
                </a:r>
                <a:r>
                  <a:rPr lang="pt-BR" dirty="0"/>
                  <a:t> na qual os pesos se movem pelo espaço de pesos.</a:t>
                </a:r>
              </a:p>
              <a:p>
                <a:pPr lvl="1">
                  <a:buFont typeface="Wingdings" panose="05000000000000000000" pitchFamily="2" charset="2"/>
                  <a:buChar char="§"/>
                </a:pPr>
                <a:r>
                  <a:rPr lang="pt-BR" dirty="0"/>
                  <a:t>A </a:t>
                </a:r>
                <a:r>
                  <a:rPr lang="pt-BR" b="1" i="1" dirty="0"/>
                  <a:t>velocidade</a:t>
                </a:r>
                <a:r>
                  <a:rPr lang="pt-BR" dirty="0"/>
                  <a:t> é atualizada da seguinte forma:</a:t>
                </a:r>
              </a:p>
              <a:p>
                <a:pPr marL="457200" lvl="1" indent="0" algn="ctr">
                  <a:buNone/>
                </a:pPr>
                <a14:m>
                  <m:oMath xmlns:m="http://schemas.openxmlformats.org/officeDocument/2006/math">
                    <m:r>
                      <a:rPr lang="pt-BR" b="1" i="1" smtClean="0">
                        <a:latin typeface="Cambria Math" panose="02040503050406030204" pitchFamily="18" charset="0"/>
                      </a:rPr>
                      <m:t>𝒗</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b="1" i="1" smtClean="0">
                        <a:latin typeface="Cambria Math" panose="02040503050406030204" pitchFamily="18" charset="0"/>
                        <a:ea typeface="Cambria Math" panose="02040503050406030204" pitchFamily="18" charset="0"/>
                      </a:rPr>
                      <m:t>𝒈</m:t>
                    </m:r>
                  </m:oMath>
                </a14:m>
                <a:r>
                  <a:rPr lang="pt-BR" dirty="0"/>
                  <a:t>.</a:t>
                </a:r>
              </a:p>
              <a:p>
                <a:pPr lvl="1">
                  <a:buFont typeface="Wingdings" panose="05000000000000000000" pitchFamily="2" charset="2"/>
                  <a:buChar char="§"/>
                </a:pPr>
                <a:r>
                  <a:rPr lang="pt-BR" dirty="0"/>
                  <a:t>Momentum em física é igual a massa de uma partícula vezes sua velocidade. No algoritmo do momentum, assumimos que a massa é unitária, então o vetor velocidade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também pode ser considerado como o momentum da partícula.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7493"/>
                <a:ext cx="11184467" cy="5370507"/>
              </a:xfrm>
              <a:blipFill rotWithShape="0">
                <a:blip r:embed="rId3"/>
                <a:stretch>
                  <a:fillRect l="-981" t="-2497" r="-164" b="-795"/>
                </a:stretch>
              </a:blipFill>
            </p:spPr>
            <p:txBody>
              <a:bodyPr/>
              <a:lstStyle/>
              <a:p>
                <a:r>
                  <a:rPr lang="pt-BR">
                    <a:noFill/>
                  </a:rPr>
                  <a:t> </a:t>
                </a:r>
              </a:p>
            </p:txBody>
          </p:sp>
        </mc:Fallback>
      </mc:AlternateContent>
    </p:spTree>
    <p:extLst>
      <p:ext uri="{BB962C8B-B14F-4D97-AF65-F5344CB8AC3E}">
        <p14:creationId xmlns:p14="http://schemas.microsoft.com/office/powerpoint/2010/main" val="578687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65"/>
            <a:ext cx="10515600" cy="1325563"/>
          </a:xfrm>
        </p:spPr>
        <p:txBody>
          <a:bodyPr/>
          <a:lstStyle/>
          <a:p>
            <a:r>
              <a:rPr lang="pt-BR" dirty="0"/>
              <a:t>Variações dos algoritmos de otimização dos pesos: </a:t>
            </a:r>
            <a:r>
              <a:rPr lang="pt-BR" b="1" dirty="0"/>
              <a:t>Momento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2029"/>
                <a:ext cx="11184467" cy="5505972"/>
              </a:xfrm>
            </p:spPr>
            <p:txBody>
              <a:bodyPr>
                <a:normAutofit lnSpcReduction="10000"/>
              </a:bodyPr>
              <a:lstStyle/>
              <a:p>
                <a:pPr>
                  <a:buFont typeface="Wingdings" panose="05000000000000000000" pitchFamily="2" charset="2"/>
                  <a:buChar char="Ø"/>
                </a:pPr>
                <a:r>
                  <a:rPr lang="pt-BR" b="1" dirty="0"/>
                  <a:t>Momento </a:t>
                </a:r>
                <a:r>
                  <a:rPr lang="pt-BR" dirty="0"/>
                  <a:t>(ou </a:t>
                </a:r>
                <a:r>
                  <a:rPr lang="pt-BR" b="1" dirty="0"/>
                  <a:t>Momentum</a:t>
                </a:r>
                <a:r>
                  <a:rPr lang="pt-BR" dirty="0"/>
                  <a:t>)</a:t>
                </a:r>
              </a:p>
              <a:p>
                <a:pPr lvl="1">
                  <a:buFont typeface="Wingdings" panose="05000000000000000000" pitchFamily="2" charset="2"/>
                  <a:buChar char="§"/>
                </a:pPr>
                <a:r>
                  <a:rPr lang="pt-BR" dirty="0"/>
                  <a:t>O </a:t>
                </a:r>
                <a:r>
                  <a:rPr lang="pt-BR" b="1" i="1" dirty="0"/>
                  <a:t>hiperparâmetro</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a:t> (</a:t>
                </a:r>
                <a:r>
                  <a:rPr lang="pt-BR" i="1" dirty="0"/>
                  <a:t>phi</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∈[0,1)</m:t>
                    </m:r>
                  </m:oMath>
                </a14:m>
                <a:r>
                  <a:rPr lang="pt-BR" dirty="0"/>
                  <a:t> determina com que rapidez as contribuições de gradientes anteriores decaem </a:t>
                </a:r>
                <a:r>
                  <a:rPr lang="pt-BR" dirty="0" smtClean="0"/>
                  <a:t>exponencialmente (ou seja,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smtClean="0"/>
                  <a:t> é um termo de memória).</a:t>
                </a:r>
                <a:endParaRPr lang="pt-BR" dirty="0"/>
              </a:p>
              <a:p>
                <a:pPr lvl="1">
                  <a:buFont typeface="Wingdings" panose="05000000000000000000" pitchFamily="2" charset="2"/>
                  <a:buChar char="§"/>
                </a:pPr>
                <a:r>
                  <a:rPr lang="pt-BR" dirty="0"/>
                  <a:t>A </a:t>
                </a:r>
                <a:r>
                  <a:rPr lang="pt-BR" b="1" i="1" dirty="0"/>
                  <a:t>atualização dos pesos</a:t>
                </a:r>
                <a:r>
                  <a:rPr lang="pt-BR" dirty="0"/>
                  <a:t> é dada por</a:t>
                </a:r>
              </a:p>
              <a:p>
                <a:pPr marL="457200" lvl="1" indent="0" algn="ctr">
                  <a:buNone/>
                </a:pPr>
                <a14:m>
                  <m:oMath xmlns:m="http://schemas.openxmlformats.org/officeDocument/2006/math">
                    <m:r>
                      <a:rPr lang="pt-BR" b="1" i="1" smtClean="0">
                        <a:latin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𝒗</m:t>
                    </m:r>
                  </m:oMath>
                </a14:m>
                <a:r>
                  <a:rPr lang="pt-BR" dirty="0"/>
                  <a:t>.</a:t>
                </a:r>
              </a:p>
              <a:p>
                <a:pPr lvl="1">
                  <a:buFont typeface="Wingdings" panose="05000000000000000000" pitchFamily="2" charset="2"/>
                  <a:buChar char="§"/>
                </a:pPr>
                <a:r>
                  <a:rPr lang="pt-BR" dirty="0"/>
                  <a:t>O efeito do </a:t>
                </a:r>
                <a:r>
                  <a:rPr lang="pt-BR" b="1" i="1" dirty="0"/>
                  <a:t>termo momentum </a:t>
                </a:r>
                <a:r>
                  <a:rPr lang="pt-BR" dirty="0"/>
                  <a:t>pode ser visto como </a:t>
                </a:r>
                <a:r>
                  <a:rPr lang="pt-BR" dirty="0" smtClean="0"/>
                  <a:t>um valor que </a:t>
                </a:r>
                <a:r>
                  <a:rPr lang="pt-BR" dirty="0"/>
                  <a:t>se acumula de acordo com a regra de uma </a:t>
                </a:r>
                <a:r>
                  <a:rPr lang="pt-BR" b="1" i="1" dirty="0"/>
                  <a:t>progressão geométrica</a:t>
                </a:r>
                <a:r>
                  <a:rPr lang="pt-BR" dirty="0"/>
                  <a:t>. </a:t>
                </a:r>
              </a:p>
              <a:p>
                <a:pPr lvl="1">
                  <a:buFont typeface="Wingdings" panose="05000000000000000000" pitchFamily="2" charset="2"/>
                  <a:buChar char="§"/>
                </a:pPr>
                <a:r>
                  <a:rPr lang="pt-BR" dirty="0">
                    <a:solidFill>
                      <a:schemeClr val="tx1"/>
                    </a:solidFill>
                  </a:rPr>
                  <a:t>Portanto, podemos pensar em seu efeito de aceleração no sentido contrário do gradiente em termos da equação </a:t>
                </a:r>
                <a14:m>
                  <m:oMath xmlns:m="http://schemas.openxmlformats.org/officeDocument/2006/math">
                    <m:f>
                      <m:fPr>
                        <m:ctrlPr>
                          <a:rPr lang="pt-BR"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1</m:t>
                        </m:r>
                      </m:num>
                      <m:den>
                        <m:r>
                          <a:rPr lang="pt-BR" b="0" i="1" smtClean="0">
                            <a:solidFill>
                              <a:schemeClr val="tx1"/>
                            </a:solidFill>
                            <a:latin typeface="Cambria Math" panose="02040503050406030204" pitchFamily="18" charset="0"/>
                          </a:rPr>
                          <m:t>1−</m:t>
                        </m:r>
                        <m:r>
                          <a:rPr lang="pt-BR" b="0" i="1" smtClean="0">
                            <a:solidFill>
                              <a:schemeClr val="tx1"/>
                            </a:solidFill>
                            <a:latin typeface="Cambria Math" panose="02040503050406030204" pitchFamily="18" charset="0"/>
                            <a:ea typeface="Cambria Math" panose="02040503050406030204" pitchFamily="18" charset="0"/>
                          </a:rPr>
                          <m:t>𝜑</m:t>
                        </m:r>
                      </m:den>
                    </m:f>
                  </m:oMath>
                </a14:m>
                <a:r>
                  <a:rPr lang="pt-BR" dirty="0">
                    <a:solidFill>
                      <a:schemeClr val="tx1"/>
                    </a:solidFill>
                  </a:rPr>
                  <a:t>. Por exemplo,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𝜑</m:t>
                    </m:r>
                    <m:r>
                      <a:rPr lang="pt-BR">
                        <a:solidFill>
                          <a:schemeClr val="tx1"/>
                        </a:solidFill>
                        <a:latin typeface="Cambria Math" panose="02040503050406030204" pitchFamily="18" charset="0"/>
                        <a:ea typeface="Cambria Math" panose="02040503050406030204" pitchFamily="18" charset="0"/>
                      </a:rPr>
                      <m:t>=0.9</m:t>
                    </m:r>
                  </m:oMath>
                </a14:m>
                <a:r>
                  <a:rPr lang="pt-BR" dirty="0">
                    <a:solidFill>
                      <a:schemeClr val="tx1"/>
                    </a:solidFill>
                  </a:rPr>
                  <a:t> corresponde à multiplicação da velocidade por 10 em relação ao algoritmo do gradiente descendente.</a:t>
                </a:r>
              </a:p>
              <a:p>
                <a:pPr lvl="1">
                  <a:buFont typeface="Wingdings" panose="05000000000000000000" pitchFamily="2" charset="2"/>
                  <a:buChar char="§"/>
                </a:pPr>
                <a:r>
                  <a:rPr lang="pt-BR" dirty="0"/>
                  <a:t>Valores típicos de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a:t> são 0.5, 0.9 e 0.99. </a:t>
                </a:r>
              </a:p>
              <a:p>
                <a:pPr lvl="1">
                  <a:buFont typeface="Wingdings" panose="05000000000000000000" pitchFamily="2" charset="2"/>
                  <a:buChar char="§"/>
                </a:pPr>
                <a:r>
                  <a:rPr lang="pt-BR" dirty="0">
                    <a:solidFill>
                      <a:schemeClr val="tx1"/>
                    </a:solidFill>
                  </a:rPr>
                  <a:t>Assim como a taxa de aprendizagem,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𝜑</m:t>
                    </m:r>
                  </m:oMath>
                </a14:m>
                <a:r>
                  <a:rPr lang="pt-BR" dirty="0">
                    <a:solidFill>
                      <a:schemeClr val="tx1"/>
                    </a:solidFill>
                  </a:rPr>
                  <a:t> também pode ser adaptado ao longo do tempo. Normalmente, ele começa com um valor </a:t>
                </a:r>
                <a:r>
                  <a:rPr lang="pt-BR" dirty="0" smtClean="0">
                    <a:solidFill>
                      <a:schemeClr val="tx1"/>
                    </a:solidFill>
                  </a:rPr>
                  <a:t>grande e </a:t>
                </a:r>
                <a:r>
                  <a:rPr lang="pt-BR" dirty="0">
                    <a:solidFill>
                      <a:schemeClr val="tx1"/>
                    </a:solidFill>
                  </a:rPr>
                  <a:t>é </a:t>
                </a:r>
                <a:r>
                  <a:rPr lang="pt-BR" dirty="0" smtClean="0">
                    <a:solidFill>
                      <a:schemeClr val="tx1"/>
                    </a:solidFill>
                  </a:rPr>
                  <a:t>diminuido posteriormente</a:t>
                </a:r>
                <a:r>
                  <a:rPr lang="pt-BR" dirty="0">
                    <a:solidFill>
                      <a:schemeClr val="tx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2029"/>
                <a:ext cx="11184467" cy="5505972"/>
              </a:xfrm>
              <a:blipFill rotWithShape="0">
                <a:blip r:embed="rId3"/>
                <a:stretch>
                  <a:fillRect l="-981" t="-2547" b="-1218"/>
                </a:stretch>
              </a:blipFill>
            </p:spPr>
            <p:txBody>
              <a:bodyPr/>
              <a:lstStyle/>
              <a:p>
                <a:r>
                  <a:rPr lang="pt-BR">
                    <a:noFill/>
                  </a:rPr>
                  <a:t> </a:t>
                </a:r>
              </a:p>
            </p:txBody>
          </p:sp>
        </mc:Fallback>
      </mc:AlternateContent>
    </p:spTree>
    <p:extLst>
      <p:ext uri="{BB962C8B-B14F-4D97-AF65-F5344CB8AC3E}">
        <p14:creationId xmlns:p14="http://schemas.microsoft.com/office/powerpoint/2010/main" val="2005953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7"/>
            <a:ext cx="10515600" cy="1325563"/>
          </a:xfrm>
        </p:spPr>
        <p:txBody>
          <a:bodyPr>
            <a:normAutofit fontScale="90000"/>
          </a:bodyPr>
          <a:lstStyle/>
          <a:p>
            <a:r>
              <a:rPr lang="pt-BR" dirty="0"/>
              <a:t>Variações dos algoritmos de otimização dos pesos: </a:t>
            </a:r>
            <a:r>
              <a:rPr lang="pt-BR" b="1" dirty="0"/>
              <a:t>Momento de Nesterov e Passo de Aprendizado Adaptativo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67533" cy="4913842"/>
              </a:xfrm>
            </p:spPr>
            <p:txBody>
              <a:bodyPr/>
              <a:lstStyle/>
              <a:p>
                <a:pPr>
                  <a:buFont typeface="Wingdings" panose="05000000000000000000" pitchFamily="2" charset="2"/>
                  <a:buChar char="Ø"/>
                </a:pPr>
                <a:r>
                  <a:rPr lang="pt-BR" b="1" dirty="0"/>
                  <a:t>Momento de Nesterov</a:t>
                </a:r>
                <a:endParaRPr lang="pt-BR" dirty="0"/>
              </a:p>
              <a:p>
                <a:pPr lvl="1">
                  <a:buFont typeface="Wingdings" panose="05000000000000000000" pitchFamily="2" charset="2"/>
                  <a:buChar char="§"/>
                </a:pPr>
                <a:r>
                  <a:rPr lang="pt-BR" dirty="0"/>
                  <a:t>O método do </a:t>
                </a:r>
                <a:r>
                  <a:rPr lang="pt-BR" b="1" i="1" dirty="0"/>
                  <a:t>momento de Nesterov </a:t>
                </a:r>
                <a:r>
                  <a:rPr lang="pt-BR" dirty="0"/>
                  <a:t>pode ser visto, essencialmente, como uma variação do </a:t>
                </a:r>
                <a:r>
                  <a:rPr lang="pt-BR" b="1" i="1" dirty="0"/>
                  <a:t>método do momento</a:t>
                </a:r>
                <a:r>
                  <a:rPr lang="pt-BR" dirty="0"/>
                  <a:t> em que o cálculo do </a:t>
                </a:r>
                <a:r>
                  <a:rPr lang="pt-BR" b="1" i="1" dirty="0"/>
                  <a:t>vetor gradiente</a:t>
                </a:r>
                <a:r>
                  <a:rPr lang="pt-BR" dirty="0"/>
                  <a:t> não é feito sobre o vetor de pesos </a:t>
                </a:r>
                <a14:m>
                  <m:oMath xmlns:m="http://schemas.openxmlformats.org/officeDocument/2006/math">
                    <m:r>
                      <a:rPr lang="pt-BR" b="1" i="1">
                        <a:latin typeface="Cambria Math" panose="02040503050406030204" pitchFamily="18" charset="0"/>
                        <a:ea typeface="Cambria Math" panose="02040503050406030204" pitchFamily="18" charset="0"/>
                      </a:rPr>
                      <m:t>𝒘</m:t>
                    </m:r>
                  </m:oMath>
                </a14:m>
                <a:r>
                  <a:rPr lang="pt-BR" dirty="0"/>
                  <a:t>, mas sim sobre </a:t>
                </a:r>
                <a14:m>
                  <m:oMath xmlns:m="http://schemas.openxmlformats.org/officeDocument/2006/math">
                    <m:r>
                      <a:rPr lang="pt-BR" b="1" i="1">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oMath>
                </a14:m>
                <a:r>
                  <a:rPr lang="pt-BR" dirty="0"/>
                  <a:t>. </a:t>
                </a:r>
                <a:endParaRPr lang="pt-BR" dirty="0" smtClean="0"/>
              </a:p>
              <a:p>
                <a:pPr lvl="1">
                  <a:buFont typeface="Wingdings" panose="05000000000000000000" pitchFamily="2" charset="2"/>
                  <a:buChar char="§"/>
                </a:pPr>
                <a:r>
                  <a:rPr lang="pt-BR" dirty="0" smtClean="0"/>
                  <a:t>Esse </a:t>
                </a:r>
                <a:r>
                  <a:rPr lang="pt-BR" dirty="0"/>
                  <a:t>termo adicional funciona como um fator de correção que pode beneficiar, em alguns casos, a velocidade de convergência.</a:t>
                </a:r>
              </a:p>
              <a:p>
                <a:pPr>
                  <a:buFont typeface="Wingdings" panose="05000000000000000000" pitchFamily="2" charset="2"/>
                  <a:buChar char="Ø"/>
                </a:pPr>
                <a:r>
                  <a:rPr lang="pt-BR" b="1" dirty="0"/>
                  <a:t>Modelos com Passo de Aprendizagem Adaptativo</a:t>
                </a:r>
              </a:p>
              <a:p>
                <a:pPr lvl="1">
                  <a:buFont typeface="Wingdings" panose="05000000000000000000" pitchFamily="2" charset="2"/>
                  <a:buChar char="§"/>
                </a:pPr>
                <a:r>
                  <a:rPr lang="pt-BR" dirty="0"/>
                  <a:t>Como discutimos anteriormente, o </a:t>
                </a:r>
                <a:r>
                  <a:rPr lang="pt-BR" b="1" i="1" dirty="0"/>
                  <a:t>passo de aprendizagem </a:t>
                </a:r>
                <a:r>
                  <a:rPr lang="pt-BR" dirty="0"/>
                  <a:t>é um hiperparâmetro difícil de se ajustar otimamente e bastante relevante para o sucesso do treinamento de uma rede neural. </a:t>
                </a:r>
                <a:endParaRPr lang="pt-BR" dirty="0" smtClean="0"/>
              </a:p>
              <a:p>
                <a:pPr lvl="1">
                  <a:buFont typeface="Wingdings" panose="05000000000000000000" pitchFamily="2" charset="2"/>
                  <a:buChar char="§"/>
                </a:pPr>
                <a:r>
                  <a:rPr lang="pt-BR" dirty="0" smtClean="0"/>
                  <a:t>Isso </a:t>
                </a:r>
                <a:r>
                  <a:rPr lang="pt-BR" dirty="0"/>
                  <a:t>motivou o surgimento de um conjunto de métodos com mecanismos capazes de modificá-lo dinamicamente. Dentre as técnicas mais populares dessa classe estão o </a:t>
                </a:r>
                <a:r>
                  <a:rPr lang="pt-BR" b="1" i="1" dirty="0"/>
                  <a:t>AdaGrad</a:t>
                </a:r>
                <a:r>
                  <a:rPr lang="pt-BR" dirty="0"/>
                  <a:t>, o </a:t>
                </a:r>
                <a:r>
                  <a:rPr lang="pt-BR" b="1" i="1" dirty="0"/>
                  <a:t>RMSProp</a:t>
                </a:r>
                <a:r>
                  <a:rPr lang="pt-BR" dirty="0"/>
                  <a:t> e o </a:t>
                </a:r>
                <a:r>
                  <a:rPr lang="pt-BR" b="1" i="1" dirty="0"/>
                  <a:t>Adam</a:t>
                </a:r>
                <a:r>
                  <a:rPr lang="pt-BR" dirty="0"/>
                  <a:t> (de “adaptive moments”).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67533" cy="4913842"/>
              </a:xfrm>
              <a:blipFill rotWithShape="0">
                <a:blip r:embed="rId3"/>
                <a:stretch>
                  <a:fillRect l="-928" t="-1983" r="-437" b="-1611"/>
                </a:stretch>
              </a:blipFill>
            </p:spPr>
            <p:txBody>
              <a:bodyPr/>
              <a:lstStyle/>
              <a:p>
                <a:r>
                  <a:rPr lang="pt-BR">
                    <a:noFill/>
                  </a:rPr>
                  <a:t> </a:t>
                </a:r>
              </a:p>
            </p:txBody>
          </p:sp>
        </mc:Fallback>
      </mc:AlternateContent>
    </p:spTree>
    <p:extLst>
      <p:ext uri="{BB962C8B-B14F-4D97-AF65-F5344CB8AC3E}">
        <p14:creationId xmlns:p14="http://schemas.microsoft.com/office/powerpoint/2010/main" val="2451916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200" y="1825624"/>
            <a:ext cx="11150600" cy="5032376"/>
          </a:xfrm>
        </p:spPr>
        <p:txBody>
          <a:bodyPr>
            <a:normAutofit fontScale="92500" lnSpcReduction="10000"/>
          </a:bodyPr>
          <a:lstStyle/>
          <a:p>
            <a:r>
              <a:rPr lang="pt-BR" dirty="0"/>
              <a:t>Uma vez que os métodos de treinamento de </a:t>
            </a:r>
            <a:r>
              <a:rPr lang="pt-BR" b="1" i="1" dirty="0"/>
              <a:t>redes neurais MLP </a:t>
            </a:r>
            <a:r>
              <a:rPr lang="pt-BR" dirty="0"/>
              <a:t>são iterativos, eles dependem de uma </a:t>
            </a:r>
            <a:r>
              <a:rPr lang="pt-BR" b="1" i="1" dirty="0"/>
              <a:t>inicialização dos pesos</a:t>
            </a:r>
            <a:r>
              <a:rPr lang="pt-BR" dirty="0"/>
              <a:t>. </a:t>
            </a:r>
          </a:p>
          <a:p>
            <a:r>
              <a:rPr lang="pt-BR" dirty="0"/>
              <a:t>Como os métodos são de </a:t>
            </a:r>
            <a:r>
              <a:rPr lang="pt-BR" b="1" i="1" dirty="0"/>
              <a:t>busca local</a:t>
            </a:r>
            <a:r>
              <a:rPr lang="pt-BR" dirty="0"/>
              <a:t>, a inicialização pode afetar drasticamente a qualidade da solução obtida.</a:t>
            </a:r>
          </a:p>
          <a:p>
            <a:r>
              <a:rPr lang="pt-BR" dirty="0"/>
              <a:t>O </a:t>
            </a:r>
            <a:r>
              <a:rPr lang="pt-BR" b="1" i="1" dirty="0"/>
              <a:t>ponto de inicialização </a:t>
            </a:r>
            <a:r>
              <a:rPr lang="pt-BR" dirty="0"/>
              <a:t>pode determinar se o algoritmo converge, sendo alguns pontos iniciais tão instáveis que o algoritmo encontra dificuldades numéricas e falha completamente em convergir.</a:t>
            </a:r>
          </a:p>
          <a:p>
            <a:r>
              <a:rPr lang="pt-BR" dirty="0"/>
              <a:t>Também pode haver variações expressivas na </a:t>
            </a:r>
            <a:r>
              <a:rPr lang="pt-BR" b="1" i="1" dirty="0"/>
              <a:t>velocidade de convergência</a:t>
            </a:r>
            <a:r>
              <a:rPr lang="pt-BR" dirty="0"/>
              <a:t>.</a:t>
            </a:r>
          </a:p>
          <a:p>
            <a:r>
              <a:rPr lang="pt-BR" dirty="0"/>
              <a:t>Um ponto importante da inicialização é “</a:t>
            </a:r>
            <a:r>
              <a:rPr lang="pt-BR" b="1" i="1" dirty="0"/>
              <a:t>quebrar a simetria</a:t>
            </a:r>
            <a:r>
              <a:rPr lang="pt-BR" dirty="0"/>
              <a:t>” entre os </a:t>
            </a:r>
            <a:r>
              <a:rPr lang="pt-BR" b="1" i="1" dirty="0"/>
              <a:t>nós</a:t>
            </a:r>
            <a:r>
              <a:rPr lang="pt-BR" dirty="0"/>
              <a:t>, ou seja, se dois </a:t>
            </a:r>
            <a:r>
              <a:rPr lang="pt-BR" b="1" i="1" dirty="0"/>
              <a:t>nós</a:t>
            </a:r>
            <a:r>
              <a:rPr lang="pt-BR" dirty="0"/>
              <a:t> ocultos (i.e., </a:t>
            </a:r>
            <a:r>
              <a:rPr lang="pt-BR" b="1" i="1" dirty="0"/>
              <a:t>nós</a:t>
            </a:r>
            <a:r>
              <a:rPr lang="pt-BR" dirty="0"/>
              <a:t> de camadas ocultas) com a mesma </a:t>
            </a:r>
            <a:r>
              <a:rPr lang="pt-BR" b="1" i="1" dirty="0"/>
              <a:t>função de ativação </a:t>
            </a:r>
            <a:r>
              <a:rPr lang="pt-BR" dirty="0"/>
              <a:t>estiverem conectados às mesmas entradas, esses </a:t>
            </a:r>
            <a:r>
              <a:rPr lang="pt-BR" b="1" i="1" dirty="0"/>
              <a:t>nós</a:t>
            </a:r>
            <a:r>
              <a:rPr lang="pt-BR" dirty="0"/>
              <a:t> deverão ter pesos iniciais diferentes. </a:t>
            </a:r>
            <a:endParaRPr lang="pt-BR" dirty="0" smtClean="0"/>
          </a:p>
          <a:p>
            <a:r>
              <a:rPr lang="pt-BR" dirty="0" smtClean="0"/>
              <a:t>Isso</a:t>
            </a:r>
            <a:r>
              <a:rPr lang="pt-BR" dirty="0"/>
              <a:t>, portanto, sugere uma </a:t>
            </a:r>
            <a:r>
              <a:rPr lang="pt-BR" b="1" i="1" dirty="0"/>
              <a:t>abordagem aleatória</a:t>
            </a:r>
            <a:r>
              <a:rPr lang="pt-BR" dirty="0"/>
              <a:t>.</a:t>
            </a:r>
          </a:p>
        </p:txBody>
      </p:sp>
    </p:spTree>
    <p:extLst>
      <p:ext uri="{BB962C8B-B14F-4D97-AF65-F5344CB8AC3E}">
        <p14:creationId xmlns:p14="http://schemas.microsoft.com/office/powerpoint/2010/main" val="2210571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199" y="1825625"/>
            <a:ext cx="11133667" cy="4693708"/>
          </a:xfrm>
        </p:spPr>
        <p:txBody>
          <a:bodyPr>
            <a:normAutofit/>
          </a:bodyPr>
          <a:lstStyle/>
          <a:p>
            <a:r>
              <a:rPr lang="pt-BR" dirty="0"/>
              <a:t>Os pesos tipicamente são obtidos de </a:t>
            </a:r>
            <a:r>
              <a:rPr lang="pt-BR" b="1" i="1" dirty="0"/>
              <a:t>distribuições gaussianas </a:t>
            </a:r>
            <a:r>
              <a:rPr lang="pt-BR" dirty="0"/>
              <a:t>ou </a:t>
            </a:r>
            <a:r>
              <a:rPr lang="pt-BR" b="1" i="1" dirty="0"/>
              <a:t>uniformes</a:t>
            </a:r>
            <a:r>
              <a:rPr lang="pt-BR" dirty="0"/>
              <a:t>. </a:t>
            </a:r>
            <a:endParaRPr lang="pt-BR" dirty="0" smtClean="0"/>
          </a:p>
          <a:p>
            <a:r>
              <a:rPr lang="pt-BR" dirty="0" smtClean="0"/>
              <a:t>A </a:t>
            </a:r>
            <a:r>
              <a:rPr lang="pt-BR" dirty="0"/>
              <a:t>ordem de grandeza desses pesos levanta algumas discussões:</a:t>
            </a:r>
          </a:p>
          <a:p>
            <a:pPr lvl="1">
              <a:buFont typeface="Wingdings" panose="05000000000000000000" pitchFamily="2" charset="2"/>
              <a:buChar char="§"/>
            </a:pPr>
            <a:r>
              <a:rPr lang="pt-BR" dirty="0"/>
              <a:t>Pesos de maior magnitude criam maior distinção entre </a:t>
            </a:r>
            <a:r>
              <a:rPr lang="pt-BR" b="1" i="1" dirty="0"/>
              <a:t>nós</a:t>
            </a:r>
            <a:r>
              <a:rPr lang="pt-BR" dirty="0"/>
              <a:t> (i.e., a </a:t>
            </a:r>
            <a:r>
              <a:rPr lang="pt-BR" b="1" i="1" dirty="0"/>
              <a:t>quebra de simetria</a:t>
            </a:r>
            <a:r>
              <a:rPr lang="pt-BR" dirty="0"/>
              <a:t>). Por outro lado, isso pode causar problemas de instabilidade. </a:t>
            </a:r>
          </a:p>
          <a:p>
            <a:pPr lvl="1">
              <a:buFont typeface="Wingdings" panose="05000000000000000000" pitchFamily="2" charset="2"/>
              <a:buChar char="§"/>
            </a:pPr>
            <a:r>
              <a:rPr lang="pt-BR" dirty="0"/>
              <a:t>Pesos de maior magnitude favorecem a propagação de informação, porém, por outro lado, causam preocupações do ponto </a:t>
            </a:r>
            <a:r>
              <a:rPr lang="pt-BR" dirty="0" smtClean="0"/>
              <a:t>de vista de </a:t>
            </a:r>
            <a:r>
              <a:rPr lang="pt-BR" dirty="0"/>
              <a:t>regularização.</a:t>
            </a:r>
          </a:p>
          <a:p>
            <a:pPr lvl="1">
              <a:buFont typeface="Wingdings" panose="05000000000000000000" pitchFamily="2" charset="2"/>
              <a:buChar char="§"/>
            </a:pPr>
            <a:r>
              <a:rPr lang="pt-BR" dirty="0"/>
              <a:t>Pesos de magnitude elevada podem levar os </a:t>
            </a:r>
            <a:r>
              <a:rPr lang="pt-BR" b="1" i="1" dirty="0"/>
              <a:t>nós</a:t>
            </a:r>
            <a:r>
              <a:rPr lang="pt-BR" dirty="0"/>
              <a:t> (no caso de </a:t>
            </a:r>
            <a:r>
              <a:rPr lang="pt-BR" b="1" i="1" dirty="0"/>
              <a:t>funções de ativação </a:t>
            </a:r>
            <a:r>
              <a:rPr lang="pt-BR" dirty="0"/>
              <a:t>do tipo sigmoide como a tangente hiperbólica e a função logística) a operarem numa região de saturação, comprometendo a convergência do algoritmo.</a:t>
            </a:r>
          </a:p>
        </p:txBody>
      </p:sp>
    </p:spTree>
    <p:extLst>
      <p:ext uri="{BB962C8B-B14F-4D97-AF65-F5344CB8AC3E}">
        <p14:creationId xmlns:p14="http://schemas.microsoft.com/office/powerpoint/2010/main" val="1246632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65933" cy="4863042"/>
              </a:xfrm>
            </p:spPr>
            <p:txBody>
              <a:bodyPr>
                <a:normAutofit fontScale="92500" lnSpcReduction="10000"/>
              </a:bodyPr>
              <a:lstStyle/>
              <a:p>
                <a:r>
                  <a:rPr lang="pt-BR" dirty="0"/>
                  <a:t>Portanto, podemos citar algumas </a:t>
                </a:r>
                <a:r>
                  <a:rPr lang="pt-BR" b="1" i="1" dirty="0"/>
                  <a:t>heurísticas</a:t>
                </a:r>
                <a:r>
                  <a:rPr lang="pt-BR" dirty="0"/>
                  <a:t> para inicializar os pesos.</a:t>
                </a:r>
              </a:p>
              <a:p>
                <a:r>
                  <a:rPr lang="pt-BR" dirty="0"/>
                  <a:t>Uma primeira seria, para uma camada com </a:t>
                </a:r>
                <a14:m>
                  <m:oMath xmlns:m="http://schemas.openxmlformats.org/officeDocument/2006/math">
                    <m:r>
                      <a:rPr lang="pt-BR" b="0" i="1" smtClean="0">
                        <a:latin typeface="Cambria Math" panose="02040503050406030204" pitchFamily="18" charset="0"/>
                      </a:rPr>
                      <m:t>𝑚</m:t>
                    </m:r>
                  </m:oMath>
                </a14:m>
                <a:r>
                  <a:rPr lang="pt-BR" dirty="0"/>
                  <a:t> entradas e </a:t>
                </a:r>
                <a14:m>
                  <m:oMath xmlns:m="http://schemas.openxmlformats.org/officeDocument/2006/math">
                    <m:r>
                      <a:rPr lang="pt-BR" b="0" i="1" smtClean="0">
                        <a:latin typeface="Cambria Math" panose="02040503050406030204" pitchFamily="18" charset="0"/>
                      </a:rPr>
                      <m:t>𝑛</m:t>
                    </m:r>
                  </m:oMath>
                </a14:m>
                <a:r>
                  <a:rPr lang="pt-BR" dirty="0"/>
                  <a:t> saídas, inicializar os pesos com valores retirados da seguinte distribuição: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Sub>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𝑈</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𝑚</m:t>
                                </m:r>
                              </m:e>
                            </m:rad>
                          </m:den>
                        </m:f>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𝑚</m:t>
                                </m:r>
                              </m:e>
                            </m:rad>
                          </m:den>
                        </m:f>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𝑈</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e>
                    </m:d>
                  </m:oMath>
                </a14:m>
                <a:r>
                  <a:rPr lang="pt-BR" dirty="0"/>
                  <a:t> é a </a:t>
                </a:r>
                <a:r>
                  <a:rPr lang="pt-BR" b="1" i="1" dirty="0"/>
                  <a:t>distribuição uniforme</a:t>
                </a:r>
                <a:r>
                  <a:rPr lang="pt-BR" dirty="0"/>
                  <a:t>.</a:t>
                </a:r>
              </a:p>
              <a:p>
                <a:r>
                  <a:rPr lang="pt-BR" dirty="0"/>
                  <a:t>Outra heurística de inicialização dos pesos seria: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6</m:t>
                                </m:r>
                              </m:num>
                              <m:den>
                                <m:r>
                                  <a:rPr lang="pt-BR" b="0" i="1" smtClean="0">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den>
                            </m:f>
                          </m:e>
                        </m:rad>
                        <m:r>
                          <a:rPr lang="pt-BR" i="1">
                            <a:latin typeface="Cambria Math" panose="02040503050406030204" pitchFamily="18" charset="0"/>
                            <a:ea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6</m:t>
                                </m:r>
                              </m:num>
                              <m:den>
                                <m:r>
                                  <a:rPr lang="pt-BR" i="1">
                                    <a:latin typeface="Cambria Math" panose="02040503050406030204" pitchFamily="18" charset="0"/>
                                    <a:ea typeface="Cambria Math" panose="02040503050406030204" pitchFamily="18" charset="0"/>
                                  </a:rPr>
                                  <m:t>𝑚</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𝑛</m:t>
                                </m:r>
                              </m:den>
                            </m:f>
                          </m:e>
                        </m:rad>
                      </m:e>
                    </m:d>
                  </m:oMath>
                </a14:m>
                <a:r>
                  <a:rPr lang="pt-BR" dirty="0"/>
                  <a:t>.</a:t>
                </a:r>
              </a:p>
              <a:p>
                <a:r>
                  <a:rPr lang="pt-BR" dirty="0"/>
                  <a:t>Uma heurística para a inicialização dos termos de </a:t>
                </a:r>
                <a:r>
                  <a:rPr lang="pt-BR" b="1" i="1" dirty="0"/>
                  <a:t>bias</a:t>
                </a:r>
                <a:r>
                  <a:rPr lang="pt-BR" dirty="0"/>
                  <a:t> é inicializá-los com </a:t>
                </a:r>
                <a:r>
                  <a:rPr lang="pt-BR" b="1" i="1" dirty="0"/>
                  <a:t>valores nulos</a:t>
                </a:r>
                <a:r>
                  <a:rPr lang="pt-BR" dirty="0"/>
                  <a:t>. </a:t>
                </a:r>
                <a:endParaRPr lang="pt-BR" dirty="0" smtClean="0"/>
              </a:p>
              <a:p>
                <a:r>
                  <a:rPr lang="pt-BR" dirty="0" smtClean="0"/>
                  <a:t>Esta </a:t>
                </a:r>
                <a:r>
                  <a:rPr lang="pt-BR" dirty="0"/>
                  <a:t>heurística se mostra bastante eficiente na maioria dos casos.</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65933" cy="4863042"/>
              </a:xfrm>
              <a:blipFill rotWithShape="0">
                <a:blip r:embed="rId3"/>
                <a:stretch>
                  <a:fillRect l="-936" t="-2506" r="-771" b="-627"/>
                </a:stretch>
              </a:blipFill>
            </p:spPr>
            <p:txBody>
              <a:bodyPr/>
              <a:lstStyle/>
              <a:p>
                <a:r>
                  <a:rPr lang="pt-BR">
                    <a:noFill/>
                  </a:rPr>
                  <a:t> </a:t>
                </a:r>
              </a:p>
            </p:txBody>
          </p:sp>
        </mc:Fallback>
      </mc:AlternateContent>
    </p:spTree>
    <p:extLst>
      <p:ext uri="{BB962C8B-B14F-4D97-AF65-F5344CB8AC3E}">
        <p14:creationId xmlns:p14="http://schemas.microsoft.com/office/powerpoint/2010/main" val="968055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2"/>
            <a:ext cx="10515600" cy="982412"/>
          </a:xfrm>
        </p:spPr>
        <p:txBody>
          <a:bodyPr/>
          <a:lstStyle/>
          <a:p>
            <a:r>
              <a:rPr lang="pt-BR" dirty="0"/>
              <a:t>Redes Neurais MLP com SciKit-Learn</a:t>
            </a:r>
          </a:p>
        </p:txBody>
      </p:sp>
      <p:sp>
        <p:nvSpPr>
          <p:cNvPr id="3" name="Content Placeholder 2"/>
          <p:cNvSpPr>
            <a:spLocks noGrp="1"/>
          </p:cNvSpPr>
          <p:nvPr>
            <p:ph idx="1"/>
          </p:nvPr>
        </p:nvSpPr>
        <p:spPr>
          <a:xfrm>
            <a:off x="838199" y="1562352"/>
            <a:ext cx="11000875" cy="5167311"/>
          </a:xfrm>
        </p:spPr>
        <p:txBody>
          <a:bodyPr>
            <a:normAutofit fontScale="92500" lnSpcReduction="10000"/>
          </a:bodyPr>
          <a:lstStyle/>
          <a:p>
            <a:r>
              <a:rPr lang="pt-BR" dirty="0"/>
              <a:t>A biblioteca SciKit-Learn disponibiliza algumas classes para o treinamento de redes neurais multi-layer perceptron.</a:t>
            </a:r>
          </a:p>
          <a:p>
            <a:r>
              <a:rPr lang="pt-BR" dirty="0"/>
              <a:t>Entretanto, as implementações desta biblioteca não se destinam a aplicações de larga escala. </a:t>
            </a:r>
          </a:p>
          <a:p>
            <a:r>
              <a:rPr lang="pt-BR" dirty="0"/>
              <a:t>Em particular, a biblioteca scikit-learn não oferece suporte a GPUs. </a:t>
            </a:r>
          </a:p>
          <a:p>
            <a:r>
              <a:rPr lang="pt-BR" dirty="0"/>
              <a:t>Para implementações muito mais rápidas, baseadas em GPU, bem como estruturas que oferecem muito mais flexibilidade para criar arquiteturas de aprendizado profundo, por exemplo, devemos utilizar outras bibliotecas como:</a:t>
            </a:r>
          </a:p>
          <a:p>
            <a:pPr lvl="1">
              <a:buFont typeface="Wingdings" panose="05000000000000000000" pitchFamily="2" charset="2"/>
              <a:buChar char="§"/>
            </a:pPr>
            <a:r>
              <a:rPr lang="pt-BR" b="1" i="1" dirty="0"/>
              <a:t>Tensorflow</a:t>
            </a:r>
            <a:r>
              <a:rPr lang="pt-BR" dirty="0"/>
              <a:t>: biblioteca para desenvolvimento de aplicações eficientes e escaláveis de machine learning.</a:t>
            </a:r>
          </a:p>
          <a:p>
            <a:pPr lvl="1">
              <a:buFont typeface="Wingdings" panose="05000000000000000000" pitchFamily="2" charset="2"/>
              <a:buChar char="§"/>
            </a:pPr>
            <a:r>
              <a:rPr lang="pt-BR" b="1" i="1" dirty="0"/>
              <a:t>keras</a:t>
            </a:r>
            <a:r>
              <a:rPr lang="pt-BR" dirty="0"/>
              <a:t>: uma biblioteca para desenvolvimento de aplicações Deep Learning capaz de rodar sobre o TensorFlow ou o Theano.</a:t>
            </a:r>
          </a:p>
          <a:p>
            <a:pPr lvl="1">
              <a:buFont typeface="Wingdings" panose="05000000000000000000" pitchFamily="2" charset="2"/>
              <a:buChar char="§"/>
            </a:pPr>
            <a:r>
              <a:rPr lang="pt-BR" b="1" i="1" dirty="0"/>
              <a:t>skorch</a:t>
            </a:r>
            <a:r>
              <a:rPr lang="pt-BR" dirty="0"/>
              <a:t>: uma biblioteca de rede neural compatível com o scikit-learn que </a:t>
            </a:r>
            <a:r>
              <a:rPr lang="pt-BR" dirty="0" smtClean="0"/>
              <a:t>encapsula </a:t>
            </a:r>
            <a:r>
              <a:rPr lang="pt-BR" dirty="0"/>
              <a:t>a biblioteca PyTorch.</a:t>
            </a:r>
          </a:p>
          <a:p>
            <a:pPr lvl="1">
              <a:buFont typeface="Wingdings" panose="05000000000000000000" pitchFamily="2" charset="2"/>
              <a:buChar char="§"/>
            </a:pPr>
            <a:r>
              <a:rPr lang="pt-BR" dirty="0"/>
              <a:t>Entre outras: </a:t>
            </a:r>
            <a:r>
              <a:rPr lang="pt-BR" dirty="0">
                <a:hlinkClick r:id="rId3"/>
              </a:rPr>
              <a:t>https://scikit-learn.org/stable/related_projects.html#related-projects</a:t>
            </a:r>
            <a:endParaRPr lang="pt-BR" dirty="0"/>
          </a:p>
          <a:p>
            <a:pPr lvl="1"/>
            <a:endParaRPr lang="pt-BR" dirty="0"/>
          </a:p>
        </p:txBody>
      </p:sp>
    </p:spTree>
    <p:extLst>
      <p:ext uri="{BB962C8B-B14F-4D97-AF65-F5344CB8AC3E}">
        <p14:creationId xmlns:p14="http://schemas.microsoft.com/office/powerpoint/2010/main" val="663367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0748"/>
            <a:ext cx="10762397" cy="868414"/>
          </a:xfrm>
        </p:spPr>
        <p:txBody>
          <a:bodyPr/>
          <a:lstStyle/>
          <a:p>
            <a:r>
              <a:rPr lang="pt-BR" dirty="0"/>
              <a:t>Detecção de símbolos QPSK com MLPClassifier</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948" t="6259" r="9104" b="2733"/>
          <a:stretch/>
        </p:blipFill>
        <p:spPr>
          <a:xfrm>
            <a:off x="7171979" y="3241478"/>
            <a:ext cx="4878993" cy="17843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1418" r="9304" b="3806"/>
          <a:stretch/>
        </p:blipFill>
        <p:spPr>
          <a:xfrm>
            <a:off x="8616377" y="1319251"/>
            <a:ext cx="1990195" cy="1860279"/>
          </a:xfrm>
          <a:prstGeom prst="rect">
            <a:avLst/>
          </a:prstGeom>
        </p:spPr>
      </p:pic>
      <p:sp>
        <p:nvSpPr>
          <p:cNvPr id="7" name="Rectangle 6"/>
          <p:cNvSpPr/>
          <p:nvPr/>
        </p:nvSpPr>
        <p:spPr>
          <a:xfrm>
            <a:off x="838199" y="1333587"/>
            <a:ext cx="5090169" cy="5170646"/>
          </a:xfrm>
          <a:prstGeom prst="rect">
            <a:avLst/>
          </a:prstGeom>
        </p:spPr>
        <p:txBody>
          <a:bodyPr wrap="square">
            <a:spAutoFit/>
          </a:bodyPr>
          <a:lstStyle/>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MLPClassifier</a:t>
            </a: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Modulation ***********</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bits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Modulate the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bits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AWGN Channel ***********</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r>
              <a:rPr lang="pt-BR" sz="1000" dirty="0">
                <a:solidFill>
                  <a:srgbClr val="000000"/>
                </a:solidFill>
                <a:highlight>
                  <a:srgbClr val="FFFFFF"/>
                </a:highlight>
              </a:rPr>
              <a:t>noise</a:t>
            </a:r>
          </a:p>
          <a:p>
            <a:endParaRPr lang="pt-BR" sz="1000" dirty="0">
              <a:solidFill>
                <a:srgbClr val="000000"/>
              </a:solidFill>
              <a:highlight>
                <a:srgbClr val="FFFFFF"/>
              </a:highlight>
            </a:endParaRPr>
          </a:p>
          <a:p>
            <a:r>
              <a:rPr lang="pt-BR" sz="1000" dirty="0">
                <a:solidFill>
                  <a:srgbClr val="008000"/>
                </a:solidFill>
                <a:highlight>
                  <a:srgbClr val="FFFFFF"/>
                </a:highlight>
              </a:rPr>
              <a:t># *********** Demodulation ***********</a:t>
            </a:r>
            <a:endParaRPr lang="pt-BR" sz="1000" dirty="0">
              <a:solidFill>
                <a:srgbClr val="000000"/>
              </a:solidFill>
              <a:highlight>
                <a:srgbClr val="FFFFFF"/>
              </a:highlight>
            </a:endParaRPr>
          </a:p>
          <a:p>
            <a:r>
              <a:rPr lang="fr-FR" sz="1000" dirty="0">
                <a:solidFill>
                  <a:srgbClr val="008000"/>
                </a:solidFill>
                <a:highlight>
                  <a:srgbClr val="FFFFFF"/>
                </a:highlight>
              </a:rPr>
              <a:t># </a:t>
            </a:r>
            <a:r>
              <a:rPr lang="fr-FR" sz="1000" dirty="0" err="1">
                <a:solidFill>
                  <a:srgbClr val="008000"/>
                </a:solidFill>
                <a:highlight>
                  <a:srgbClr val="FFFFFF"/>
                </a:highlight>
              </a:rPr>
              <a:t>Instantiate</a:t>
            </a:r>
            <a:r>
              <a:rPr lang="fr-FR" sz="1000" dirty="0">
                <a:solidFill>
                  <a:srgbClr val="008000"/>
                </a:solidFill>
                <a:highlight>
                  <a:srgbClr val="FFFFFF"/>
                </a:highlight>
              </a:rPr>
              <a:t> Multi layer Perceptron Classifier.</a:t>
            </a:r>
            <a:endParaRPr lang="fr-FR" sz="1000" dirty="0">
              <a:solidFill>
                <a:srgbClr val="000000"/>
              </a:solidFill>
              <a:highlight>
                <a:srgbClr val="FFFFFF"/>
              </a:highlight>
            </a:endParaRPr>
          </a:p>
          <a:p>
            <a:r>
              <a:rPr lang="pt-BR" sz="1000" dirty="0">
                <a:solidFill>
                  <a:srgbClr val="000000"/>
                </a:solidFill>
                <a:highlight>
                  <a:srgbClr val="FFFFFF"/>
                </a:highlight>
              </a:rPr>
              <a:t>clf </a:t>
            </a:r>
            <a:r>
              <a:rPr lang="pt-BR" sz="1000" b="1" dirty="0">
                <a:solidFill>
                  <a:srgbClr val="000080"/>
                </a:solidFill>
                <a:highlight>
                  <a:srgbClr val="FFFFFF"/>
                </a:highlight>
              </a:rPr>
              <a:t>=</a:t>
            </a:r>
            <a:r>
              <a:rPr lang="pt-BR" sz="1000" dirty="0">
                <a:solidFill>
                  <a:srgbClr val="000000"/>
                </a:solidFill>
                <a:highlight>
                  <a:srgbClr val="FFFFFF"/>
                </a:highlight>
              </a:rPr>
              <a:t> MLPClassifier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activation</a:t>
            </a:r>
            <a:r>
              <a:rPr lang="pt-BR" sz="1000" b="1" dirty="0">
                <a:solidFill>
                  <a:srgbClr val="000080"/>
                </a:solidFill>
                <a:highlight>
                  <a:srgbClr val="FFFFFF"/>
                </a:highlight>
              </a:rPr>
              <a:t>=</a:t>
            </a:r>
            <a:r>
              <a:rPr lang="pt-BR" sz="1000" dirty="0">
                <a:solidFill>
                  <a:srgbClr val="808080"/>
                </a:solidFill>
                <a:highlight>
                  <a:srgbClr val="FFFFFF"/>
                </a:highlight>
              </a:rPr>
              <a:t>'logistic'</a:t>
            </a:r>
            <a:r>
              <a:rPr lang="pt-BR" sz="1000" b="1" dirty="0">
                <a:solidFill>
                  <a:srgbClr val="000080"/>
                </a:solidFill>
                <a:highlight>
                  <a:srgbClr val="FFFFFF"/>
                </a:highlight>
              </a:rPr>
              <a:t>,</a:t>
            </a:r>
            <a:r>
              <a:rPr lang="pt-BR" sz="1000" dirty="0">
                <a:solidFill>
                  <a:srgbClr val="000000"/>
                </a:solidFill>
                <a:highlight>
                  <a:srgbClr val="FFFFFF"/>
                </a:highlight>
              </a:rPr>
              <a:t> solver</a:t>
            </a:r>
            <a:r>
              <a:rPr lang="pt-BR" sz="1000" b="1" dirty="0">
                <a:solidFill>
                  <a:srgbClr val="000080"/>
                </a:solidFill>
                <a:highlight>
                  <a:srgbClr val="FFFFFF"/>
                </a:highlight>
              </a:rPr>
              <a:t>=</a:t>
            </a:r>
            <a:r>
              <a:rPr lang="pt-BR" sz="1000" dirty="0">
                <a:solidFill>
                  <a:srgbClr val="808080"/>
                </a:solidFill>
                <a:highlight>
                  <a:srgbClr val="FFFFFF"/>
                </a:highlight>
              </a:rPr>
              <a:t>'sgd'</a:t>
            </a:r>
            <a:r>
              <a:rPr lang="pt-BR" sz="1000" b="1" dirty="0">
                <a:solidFill>
                  <a:srgbClr val="000080"/>
                </a:solidFill>
                <a:highlight>
                  <a:srgbClr val="FFFFFF"/>
                </a:highlight>
              </a:rPr>
              <a:t>,</a:t>
            </a:r>
            <a:r>
              <a:rPr lang="pt-BR" sz="1000" dirty="0">
                <a:solidFill>
                  <a:srgbClr val="000000"/>
                </a:solidFill>
                <a:highlight>
                  <a:srgbClr val="FFFFFF"/>
                </a:highlight>
              </a:rPr>
              <a:t> batch_size</a:t>
            </a:r>
            <a:r>
              <a:rPr lang="pt-BR" sz="1000" b="1" dirty="0">
                <a:solidFill>
                  <a:srgbClr val="000080"/>
                </a:solidFill>
                <a:highlight>
                  <a:srgbClr val="FFFFFF"/>
                </a:highlight>
              </a:rPr>
              <a:t>=</a:t>
            </a:r>
            <a:r>
              <a:rPr lang="pt-BR" sz="1000" dirty="0">
                <a:solidFill>
                  <a:srgbClr val="FF0000"/>
                </a:solidFill>
                <a:highlight>
                  <a:srgbClr val="FFFFFF"/>
                </a:highlight>
              </a:rPr>
              <a:t>50</a:t>
            </a:r>
            <a:r>
              <a:rPr lang="pt-BR" sz="1000" b="1" dirty="0">
                <a:solidFill>
                  <a:srgbClr val="000080"/>
                </a:solidFill>
                <a:highlight>
                  <a:srgbClr val="FFFFFF"/>
                </a:highlight>
              </a:rPr>
              <a:t>,</a:t>
            </a:r>
            <a:r>
              <a:rPr lang="pt-BR" sz="1000" dirty="0">
                <a:solidFill>
                  <a:srgbClr val="000000"/>
                </a:solidFill>
                <a:highlight>
                  <a:srgbClr val="FFFFFF"/>
                </a:highlight>
              </a:rPr>
              <a:t> learning_rate</a:t>
            </a:r>
            <a:r>
              <a:rPr lang="pt-BR" sz="1000" b="1" dirty="0">
                <a:solidFill>
                  <a:srgbClr val="000080"/>
                </a:solidFill>
                <a:highlight>
                  <a:srgbClr val="FFFFFF"/>
                </a:highlight>
              </a:rPr>
              <a:t>=</a:t>
            </a:r>
            <a:r>
              <a:rPr lang="pt-BR" sz="1000" dirty="0">
                <a:solidFill>
                  <a:srgbClr val="808080"/>
                </a:solidFill>
                <a:highlight>
                  <a:srgbClr val="FFFFFF"/>
                </a:highlight>
              </a:rPr>
              <a:t>'adaptive'</a:t>
            </a:r>
            <a:r>
              <a:rPr lang="pt-BR" sz="1000" b="1" dirty="0">
                <a:solidFill>
                  <a:srgbClr val="000080"/>
                </a:solidFill>
                <a:highlight>
                  <a:srgbClr val="FFFFFF"/>
                </a:highlight>
              </a:rPr>
              <a:t>,</a:t>
            </a:r>
            <a:r>
              <a:rPr lang="pt-BR" sz="1000" dirty="0">
                <a:solidFill>
                  <a:srgbClr val="000000"/>
                </a:solidFill>
                <a:highlight>
                  <a:srgbClr val="FFFFFF"/>
                </a:highlight>
              </a:rPr>
              <a:t> random_state</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4000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arrays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s_test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s_train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b_train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s</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bits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000000"/>
                </a:solidFill>
                <a:highlight>
                  <a:srgbClr val="FFFFFF"/>
                </a:highlight>
              </a:rPr>
              <a:t>seed</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en-US" sz="1000" dirty="0">
                <a:solidFill>
                  <a:srgbClr val="008000"/>
                </a:solidFill>
                <a:highlight>
                  <a:srgbClr val="FFFFFF"/>
                </a:highlight>
              </a:rPr>
              <a:t># </a:t>
            </a:r>
            <a:r>
              <a:rPr lang="en-US" sz="1000" dirty="0" err="1">
                <a:solidFill>
                  <a:srgbClr val="008000"/>
                </a:solidFill>
                <a:highlight>
                  <a:srgbClr val="FFFFFF"/>
                </a:highlight>
              </a:rPr>
              <a:t>SciKit-learn's</a:t>
            </a:r>
            <a:r>
              <a:rPr lang="en-US" sz="1000" dirty="0">
                <a:solidFill>
                  <a:srgbClr val="008000"/>
                </a:solidFill>
                <a:highlight>
                  <a:srgbClr val="FFFFFF"/>
                </a:highlight>
              </a:rPr>
              <a:t> MLPs do not support complex signals, then we split it into real and </a:t>
            </a:r>
            <a:r>
              <a:rPr lang="en-US" sz="1000" dirty="0" err="1">
                <a:solidFill>
                  <a:srgbClr val="008000"/>
                </a:solidFill>
                <a:highlight>
                  <a:srgbClr val="FFFFFF"/>
                </a:highlight>
              </a:rPr>
              <a:t>imag</a:t>
            </a:r>
            <a:r>
              <a:rPr lang="en-US" sz="1000" dirty="0">
                <a:solidFill>
                  <a:srgbClr val="008000"/>
                </a:solidFill>
                <a:highlight>
                  <a:srgbClr val="FFFFFF"/>
                </a:highlight>
              </a:rPr>
              <a:t> parts.</a:t>
            </a: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Fit the MLP model.</a:t>
            </a:r>
            <a:endParaRPr lang="pt-BR" sz="1000" dirty="0">
              <a:solidFill>
                <a:srgbClr val="000000"/>
              </a:solidFill>
              <a:highlight>
                <a:srgbClr val="FFFFFF"/>
              </a:highlight>
            </a:endParaRPr>
          </a:p>
          <a:p>
            <a:r>
              <a:rPr lang="pt-BR" sz="1000" dirty="0">
                <a:solidFill>
                  <a:srgbClr val="000000"/>
                </a:solidFill>
                <a:highlight>
                  <a:srgbClr val="FFFFFF"/>
                </a:highlight>
              </a:rPr>
              <a:t>clf</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 toOneHotEncoding</a:t>
            </a:r>
            <a:r>
              <a:rPr lang="pt-BR" sz="1000" b="1" dirty="0">
                <a:solidFill>
                  <a:srgbClr val="000080"/>
                </a:solidFill>
                <a:highlight>
                  <a:srgbClr val="FFFFFF"/>
                </a:highlight>
              </a:rPr>
              <a:t>(</a:t>
            </a:r>
            <a:r>
              <a:rPr lang="pt-BR" sz="1000" dirty="0">
                <a:solidFill>
                  <a:srgbClr val="000000"/>
                </a:solidFill>
                <a:highlight>
                  <a:srgbClr val="FFFFFF"/>
                </a:highlight>
              </a:rPr>
              <a:t>b_train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Prediction (detection) with trained MLP.</a:t>
            </a:r>
            <a:endParaRPr lang="en-US" sz="1000" dirty="0">
              <a:solidFill>
                <a:srgbClr val="000000"/>
              </a:solidFill>
              <a:highlight>
                <a:srgbClr val="FFFFFF"/>
              </a:highlight>
            </a:endParaRPr>
          </a:p>
          <a:p>
            <a:r>
              <a:rPr lang="pt-BR" sz="1000" dirty="0">
                <a:solidFill>
                  <a:srgbClr val="000000"/>
                </a:solidFill>
                <a:highlight>
                  <a:srgbClr val="FFFFFF"/>
                </a:highlight>
              </a:rPr>
              <a:t>detected_mlp </a:t>
            </a:r>
            <a:r>
              <a:rPr lang="pt-BR" sz="1000" b="1" dirty="0">
                <a:solidFill>
                  <a:srgbClr val="000080"/>
                </a:solidFill>
                <a:highlight>
                  <a:srgbClr val="FFFFFF"/>
                </a:highlight>
              </a:rPr>
              <a:t>=</a:t>
            </a:r>
            <a:r>
              <a:rPr lang="pt-BR" sz="1000" dirty="0">
                <a:solidFill>
                  <a:srgbClr val="000000"/>
                </a:solidFill>
                <a:highlight>
                  <a:srgbClr val="FFFFFF"/>
                </a:highlight>
              </a:rPr>
              <a:t> clf</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Detection with optimum detector.</a:t>
            </a:r>
            <a:endParaRPr lang="pt-BR" sz="1000" dirty="0">
              <a:solidFill>
                <a:srgbClr val="000000"/>
              </a:solidFill>
              <a:highlight>
                <a:srgbClr val="FFFFFF"/>
              </a:highlight>
            </a:endParaRPr>
          </a:p>
          <a:p>
            <a:r>
              <a:rPr lang="pt-BR" sz="1000" dirty="0">
                <a:solidFill>
                  <a:srgbClr val="000000"/>
                </a:solidFill>
                <a:highlight>
                  <a:srgbClr val="FFFFFF"/>
                </a:highlight>
              </a:rPr>
              <a:t>detected_opt </a:t>
            </a:r>
            <a:r>
              <a:rPr lang="pt-BR" sz="1000" b="1" dirty="0">
                <a:solidFill>
                  <a:srgbClr val="000080"/>
                </a:solidFill>
                <a:highlight>
                  <a:srgbClr val="FFFFFF"/>
                </a:highlight>
              </a:rPr>
              <a:t>=</a:t>
            </a:r>
            <a:r>
              <a:rPr lang="pt-BR" sz="1000" dirty="0">
                <a:solidFill>
                  <a:srgbClr val="000000"/>
                </a:solidFill>
                <a:highlight>
                  <a:srgbClr val="FFFFFF"/>
                </a:highlight>
              </a:rPr>
              <a:t> optimumDemod</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p>
        </p:txBody>
      </p:sp>
      <p:sp>
        <p:nvSpPr>
          <p:cNvPr id="8" name="Rectangle 7"/>
          <p:cNvSpPr/>
          <p:nvPr/>
        </p:nvSpPr>
        <p:spPr>
          <a:xfrm>
            <a:off x="8126693" y="6488668"/>
            <a:ext cx="3924279" cy="369332"/>
          </a:xfrm>
          <a:prstGeom prst="rect">
            <a:avLst/>
          </a:prstGeom>
        </p:spPr>
        <p:txBody>
          <a:bodyPr wrap="none">
            <a:spAutoFit/>
          </a:bodyPr>
          <a:lstStyle/>
          <a:p>
            <a:r>
              <a:rPr lang="pt-BR" b="1" dirty="0">
                <a:solidFill>
                  <a:srgbClr val="00B0F0"/>
                </a:solidFill>
              </a:rPr>
              <a:t>Exemplo</a:t>
            </a:r>
            <a:r>
              <a:rPr lang="pt-BR" dirty="0">
                <a:solidFill>
                  <a:srgbClr val="00B0F0"/>
                </a:solidFill>
              </a:rPr>
              <a:t>: SciKitMLPQPSKClassifier.ipynb</a:t>
            </a:r>
          </a:p>
        </p:txBody>
      </p:sp>
      <p:cxnSp>
        <p:nvCxnSpPr>
          <p:cNvPr id="5" name="Straight Arrow Connector 4"/>
          <p:cNvCxnSpPr>
            <a:stCxn id="12" idx="1"/>
          </p:cNvCxnSpPr>
          <p:nvPr/>
        </p:nvCxnSpPr>
        <p:spPr>
          <a:xfrm flipH="1" flipV="1">
            <a:off x="3606800" y="1457750"/>
            <a:ext cx="78777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94579" y="1319251"/>
            <a:ext cx="2070100" cy="276999"/>
          </a:xfrm>
          <a:prstGeom prst="rect">
            <a:avLst/>
          </a:prstGeom>
          <a:noFill/>
        </p:spPr>
        <p:txBody>
          <a:bodyPr wrap="square" rtlCol="0">
            <a:spAutoFit/>
          </a:bodyPr>
          <a:lstStyle/>
          <a:p>
            <a:r>
              <a:rPr lang="pt-BR" sz="1200" dirty="0"/>
              <a:t>Importa a classe MLPClassifier</a:t>
            </a:r>
          </a:p>
        </p:txBody>
      </p:sp>
      <p:cxnSp>
        <p:nvCxnSpPr>
          <p:cNvPr id="15" name="Straight Arrow Connector 14"/>
          <p:cNvCxnSpPr>
            <a:stCxn id="16" idx="1"/>
          </p:cNvCxnSpPr>
          <p:nvPr/>
        </p:nvCxnSpPr>
        <p:spPr>
          <a:xfrm flipH="1">
            <a:off x="2838451" y="2276774"/>
            <a:ext cx="900432" cy="382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738883" y="2045941"/>
            <a:ext cx="2014595" cy="461665"/>
          </a:xfrm>
          <a:prstGeom prst="rect">
            <a:avLst/>
          </a:prstGeom>
          <a:noFill/>
        </p:spPr>
        <p:txBody>
          <a:bodyPr wrap="square" rtlCol="0">
            <a:spAutoFit/>
          </a:bodyPr>
          <a:lstStyle/>
          <a:p>
            <a:r>
              <a:rPr lang="pt-BR" sz="1200" dirty="0"/>
              <a:t>Gera um sequência aleatória de bits para transmissão.</a:t>
            </a:r>
          </a:p>
        </p:txBody>
      </p:sp>
      <p:cxnSp>
        <p:nvCxnSpPr>
          <p:cNvPr id="19" name="Straight Arrow Connector 18"/>
          <p:cNvCxnSpPr>
            <a:stCxn id="20" idx="1"/>
          </p:cNvCxnSpPr>
          <p:nvPr/>
        </p:nvCxnSpPr>
        <p:spPr>
          <a:xfrm flipH="1">
            <a:off x="1651000" y="2918628"/>
            <a:ext cx="2032378" cy="59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83378" y="2687795"/>
            <a:ext cx="1822072" cy="461665"/>
          </a:xfrm>
          <a:prstGeom prst="rect">
            <a:avLst/>
          </a:prstGeom>
          <a:noFill/>
        </p:spPr>
        <p:txBody>
          <a:bodyPr wrap="square" rtlCol="0">
            <a:spAutoFit/>
          </a:bodyPr>
          <a:lstStyle/>
          <a:p>
            <a:r>
              <a:rPr lang="pt-BR" sz="1200" dirty="0"/>
              <a:t>Modula os símbolos QPSK com os bits gerados.</a:t>
            </a:r>
          </a:p>
        </p:txBody>
      </p:sp>
      <p:cxnSp>
        <p:nvCxnSpPr>
          <p:cNvPr id="26" name="Straight Arrow Connector 25"/>
          <p:cNvCxnSpPr>
            <a:stCxn id="27" idx="1"/>
          </p:cNvCxnSpPr>
          <p:nvPr/>
        </p:nvCxnSpPr>
        <p:spPr>
          <a:xfrm flipH="1">
            <a:off x="2260600" y="3424242"/>
            <a:ext cx="1597668" cy="203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858268" y="3193409"/>
            <a:ext cx="2070100" cy="461665"/>
          </a:xfrm>
          <a:prstGeom prst="rect">
            <a:avLst/>
          </a:prstGeom>
          <a:noFill/>
        </p:spPr>
        <p:txBody>
          <a:bodyPr wrap="square" rtlCol="0">
            <a:spAutoFit/>
          </a:bodyPr>
          <a:lstStyle/>
          <a:p>
            <a:r>
              <a:rPr lang="pt-BR" sz="1200" dirty="0"/>
              <a:t>Passa sinal modulado por canal AWGN.</a:t>
            </a:r>
          </a:p>
        </p:txBody>
      </p:sp>
      <p:sp>
        <p:nvSpPr>
          <p:cNvPr id="30" name="TextBox 29"/>
          <p:cNvSpPr txBox="1"/>
          <p:nvPr/>
        </p:nvSpPr>
        <p:spPr>
          <a:xfrm>
            <a:off x="6972300" y="5125881"/>
            <a:ext cx="5078672"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a:t>As fronteiras de decisão do detector com classificador MLP se aproximam das fronteiras do detector ótimo.</a:t>
            </a:r>
          </a:p>
          <a:p>
            <a:pPr marL="285750" indent="-285750">
              <a:buFont typeface="Arial" panose="020B0604020202020204" pitchFamily="34" charset="0"/>
              <a:buChar char="•"/>
            </a:pPr>
            <a:r>
              <a:rPr lang="pt-BR" sz="1400" dirty="0"/>
              <a:t>Qual seria a vantagem em se utilizar um detector baseado em MLP?</a:t>
            </a:r>
          </a:p>
          <a:p>
            <a:pPr marL="742950" lvl="1" indent="-285750">
              <a:buFont typeface="Wingdings" panose="05000000000000000000" pitchFamily="2" charset="2"/>
              <a:buChar char="§"/>
            </a:pPr>
            <a:r>
              <a:rPr lang="pt-BR" sz="1400" dirty="0"/>
              <a:t>Se existe um algoritmo ótimo conhecido, uma rede neural treinada nunca poderá superá-lo.</a:t>
            </a:r>
          </a:p>
        </p:txBody>
      </p:sp>
      <p:cxnSp>
        <p:nvCxnSpPr>
          <p:cNvPr id="31" name="Straight Arrow Connector 30"/>
          <p:cNvCxnSpPr>
            <a:stCxn id="32" idx="1"/>
          </p:cNvCxnSpPr>
          <p:nvPr/>
        </p:nvCxnSpPr>
        <p:spPr>
          <a:xfrm flipH="1">
            <a:off x="3512820" y="4161871"/>
            <a:ext cx="881758" cy="41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94578" y="3838705"/>
            <a:ext cx="2311021" cy="646331"/>
          </a:xfrm>
          <a:prstGeom prst="rect">
            <a:avLst/>
          </a:prstGeom>
          <a:noFill/>
        </p:spPr>
        <p:txBody>
          <a:bodyPr wrap="square" rtlCol="0">
            <a:spAutoFit/>
          </a:bodyPr>
          <a:lstStyle/>
          <a:p>
            <a:r>
              <a:rPr lang="pt-BR" sz="1200" dirty="0"/>
              <a:t>Instancia MLP com 2 camadas escondidas com 10 e 4 neurônios, respectivamente.</a:t>
            </a:r>
          </a:p>
        </p:txBody>
      </p:sp>
      <p:cxnSp>
        <p:nvCxnSpPr>
          <p:cNvPr id="35" name="Straight Arrow Connector 34"/>
          <p:cNvCxnSpPr>
            <a:stCxn id="36" idx="1"/>
          </p:cNvCxnSpPr>
          <p:nvPr/>
        </p:nvCxnSpPr>
        <p:spPr>
          <a:xfrm flipH="1">
            <a:off x="5048250" y="4887334"/>
            <a:ext cx="680126" cy="1384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728376" y="4748834"/>
            <a:ext cx="1332743" cy="276999"/>
          </a:xfrm>
          <a:prstGeom prst="rect">
            <a:avLst/>
          </a:prstGeom>
          <a:noFill/>
        </p:spPr>
        <p:txBody>
          <a:bodyPr wrap="square" rtlCol="0">
            <a:spAutoFit/>
          </a:bodyPr>
          <a:lstStyle/>
          <a:p>
            <a:r>
              <a:rPr lang="pt-BR" sz="1200" dirty="0"/>
              <a:t>Divide o conjunto.</a:t>
            </a:r>
          </a:p>
        </p:txBody>
      </p:sp>
      <p:sp>
        <p:nvSpPr>
          <p:cNvPr id="39" name="TextBox 38"/>
          <p:cNvSpPr txBox="1"/>
          <p:nvPr/>
        </p:nvSpPr>
        <p:spPr>
          <a:xfrm>
            <a:off x="3842047" y="5341426"/>
            <a:ext cx="3219071" cy="461665"/>
          </a:xfrm>
          <a:prstGeom prst="rect">
            <a:avLst/>
          </a:prstGeom>
          <a:noFill/>
        </p:spPr>
        <p:txBody>
          <a:bodyPr wrap="square" rtlCol="0">
            <a:spAutoFit/>
          </a:bodyPr>
          <a:lstStyle/>
          <a:p>
            <a:r>
              <a:rPr lang="pt-BR" sz="1200" dirty="0"/>
              <a:t>A classe MLP não suporta números complexo, portanto, dividimos y (real,imag) em 2 atributos.</a:t>
            </a:r>
          </a:p>
        </p:txBody>
      </p:sp>
      <p:cxnSp>
        <p:nvCxnSpPr>
          <p:cNvPr id="40" name="Straight Arrow Connector 39"/>
          <p:cNvCxnSpPr>
            <a:stCxn id="39" idx="1"/>
          </p:cNvCxnSpPr>
          <p:nvPr/>
        </p:nvCxnSpPr>
        <p:spPr>
          <a:xfrm flipH="1" flipV="1">
            <a:off x="2794000" y="5436010"/>
            <a:ext cx="1048047" cy="136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29152" y="5787639"/>
            <a:ext cx="2532048" cy="461665"/>
          </a:xfrm>
          <a:prstGeom prst="rect">
            <a:avLst/>
          </a:prstGeom>
          <a:noFill/>
        </p:spPr>
        <p:txBody>
          <a:bodyPr wrap="square" rtlCol="0">
            <a:spAutoFit/>
          </a:bodyPr>
          <a:lstStyle/>
          <a:p>
            <a:r>
              <a:rPr lang="pt-BR" sz="1200" dirty="0"/>
              <a:t>Treina o modelo com codificação one-hot e faz detecção dos símbolos.</a:t>
            </a:r>
          </a:p>
        </p:txBody>
      </p:sp>
      <p:cxnSp>
        <p:nvCxnSpPr>
          <p:cNvPr id="46" name="Straight Arrow Connector 45"/>
          <p:cNvCxnSpPr>
            <a:stCxn id="45" idx="1"/>
          </p:cNvCxnSpPr>
          <p:nvPr/>
        </p:nvCxnSpPr>
        <p:spPr>
          <a:xfrm flipH="1" flipV="1">
            <a:off x="2838451" y="5727700"/>
            <a:ext cx="1690701" cy="29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1"/>
          </p:cNvCxnSpPr>
          <p:nvPr/>
        </p:nvCxnSpPr>
        <p:spPr>
          <a:xfrm flipH="1">
            <a:off x="3981450" y="6018472"/>
            <a:ext cx="5477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841117" y="6249304"/>
            <a:ext cx="2055880" cy="276999"/>
          </a:xfrm>
          <a:prstGeom prst="rect">
            <a:avLst/>
          </a:prstGeom>
          <a:noFill/>
        </p:spPr>
        <p:txBody>
          <a:bodyPr wrap="square" rtlCol="0">
            <a:spAutoFit/>
          </a:bodyPr>
          <a:lstStyle/>
          <a:p>
            <a:r>
              <a:rPr lang="pt-BR" sz="1200" dirty="0"/>
              <a:t>Detecção ótima dos símbolos.</a:t>
            </a:r>
          </a:p>
        </p:txBody>
      </p:sp>
      <p:cxnSp>
        <p:nvCxnSpPr>
          <p:cNvPr id="60" name="Straight Arrow Connector 59"/>
          <p:cNvCxnSpPr>
            <a:stCxn id="59" idx="1"/>
          </p:cNvCxnSpPr>
          <p:nvPr/>
        </p:nvCxnSpPr>
        <p:spPr>
          <a:xfrm flipH="1" flipV="1">
            <a:off x="4268084" y="6343348"/>
            <a:ext cx="573033" cy="444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0692510" y="1690688"/>
                <a:ext cx="1335219" cy="657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𝑠</m:t>
                              </m:r>
                            </m:sub>
                          </m:sSub>
                        </m:num>
                        <m:den>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0</m:t>
                              </m:r>
                            </m:sub>
                          </m:sSub>
                        </m:den>
                      </m:f>
                      <m:r>
                        <a:rPr lang="pt-BR" b="0" i="1" smtClean="0">
                          <a:latin typeface="Cambria Math" panose="02040503050406030204" pitchFamily="18" charset="0"/>
                        </a:rPr>
                        <m:t>=7 </m:t>
                      </m:r>
                      <m:r>
                        <a:rPr lang="pt-BR" b="0" i="1" smtClean="0">
                          <a:latin typeface="Cambria Math" panose="02040503050406030204" pitchFamily="18" charset="0"/>
                        </a:rPr>
                        <m:t>𝑑𝐵</m:t>
                      </m:r>
                    </m:oMath>
                  </m:oMathPara>
                </a14:m>
                <a:endParaRPr lang="pt-BR" dirty="0"/>
              </a:p>
            </p:txBody>
          </p:sp>
        </mc:Choice>
        <mc:Fallback xmlns="">
          <p:sp>
            <p:nvSpPr>
              <p:cNvPr id="3" name="TextBox 2"/>
              <p:cNvSpPr txBox="1">
                <a:spLocks noRot="1" noChangeAspect="1" noMove="1" noResize="1" noEditPoints="1" noAdjustHandles="1" noChangeArrowheads="1" noChangeShapeType="1" noTextEdit="1"/>
              </p:cNvSpPr>
              <p:nvPr/>
            </p:nvSpPr>
            <p:spPr>
              <a:xfrm>
                <a:off x="10692510" y="1690688"/>
                <a:ext cx="1335219" cy="657937"/>
              </a:xfrm>
              <a:prstGeom prst="rect">
                <a:avLst/>
              </a:prstGeom>
              <a:blipFill rotWithShape="0">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0076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7188200" cy="4918076"/>
              </a:xfrm>
            </p:spPr>
            <p:txBody>
              <a:bodyPr>
                <a:normAutofit fontScale="77500" lnSpcReduction="20000"/>
              </a:bodyPr>
              <a:lstStyle/>
              <a:p>
                <a:r>
                  <a:rPr lang="pt-BR" dirty="0"/>
                  <a:t>Uma </a:t>
                </a:r>
                <a:r>
                  <a:rPr lang="pt-BR" b="1" i="1" dirty="0"/>
                  <a:t>ligação</a:t>
                </a:r>
                <a:r>
                  <a:rPr lang="pt-BR" dirty="0"/>
                  <a:t>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serve para propagar o sinal de ativação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Cada </a:t>
                </a:r>
                <a:r>
                  <a:rPr lang="pt-BR" b="1" i="1" dirty="0"/>
                  <a:t>ligação</a:t>
                </a:r>
                <a:r>
                  <a:rPr lang="pt-BR" dirty="0"/>
                  <a:t> tem um </a:t>
                </a:r>
                <a:r>
                  <a:rPr lang="pt-BR" b="1" i="1" dirty="0"/>
                  <a:t>peso</a:t>
                </a:r>
                <a:r>
                  <a:rPr lang="pt-BR" dirty="0"/>
                  <a:t>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que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Assim como nos modelos de </a:t>
                </a:r>
                <a:r>
                  <a:rPr lang="pt-BR" b="1" i="1" dirty="0"/>
                  <a:t>regressão linear</a:t>
                </a:r>
                <a:r>
                  <a:rPr lang="pt-BR" dirty="0"/>
                  <a:t>, cada </a:t>
                </a:r>
                <a:r>
                  <a:rPr lang="pt-BR" b="1" i="1" dirty="0"/>
                  <a:t>nó</a:t>
                </a:r>
                <a:r>
                  <a:rPr lang="pt-BR" dirty="0"/>
                  <a:t> tem a entrada 0,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Ou seja, esta entrada não está conectada a nenhum outro </a:t>
                </a:r>
                <a:r>
                  <a:rPr lang="pt-BR" b="1" i="1" dirty="0"/>
                  <a:t>nó</a:t>
                </a:r>
                <a:r>
                  <a:rPr lang="pt-BR" dirty="0"/>
                  <a:t>.</a:t>
                </a:r>
              </a:p>
              <a:p>
                <a:r>
                  <a:rPr lang="pt-BR" dirty="0"/>
                  <a:t>Cada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calcula inicialmente uma soma ponderada de suas entrada da seguinte forma</a:t>
                </a:r>
              </a:p>
              <a:p>
                <a:pPr marL="0" indent="0" algn="ctr">
                  <a:buNone/>
                </a:pP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oMath>
                </a14:m>
                <a:r>
                  <a:rPr lang="pt-BR" dirty="0"/>
                  <a:t>.</a:t>
                </a:r>
              </a:p>
              <a:p>
                <a:r>
                  <a:rPr lang="pt-BR" dirty="0"/>
                  <a:t>Em seguida, o </a:t>
                </a:r>
                <a:r>
                  <a:rPr lang="pt-BR" b="1" i="1" dirty="0"/>
                  <a:t>nó</a:t>
                </a:r>
                <a:r>
                  <a:rPr lang="pt-BR" dirty="0"/>
                  <a:t> aplica uma </a:t>
                </a:r>
                <a:r>
                  <a:rPr lang="pt-BR" b="1" i="1" dirty="0"/>
                  <a:t>função de ativação</a:t>
                </a:r>
                <a:r>
                  <a:rPr lang="pt-BR" dirty="0"/>
                  <a:t> (ou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ao somatório acima para obter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e>
                    </m:d>
                    <m:r>
                      <a:rPr lang="pt-BR">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e>
                    </m:d>
                  </m:oMath>
                </a14:m>
                <a:r>
                  <a:rPr lang="pt-BR" dirty="0"/>
                  <a:t>.</a:t>
                </a:r>
              </a:p>
              <a:p>
                <a:r>
                  <a:rPr lang="pt-BR" dirty="0"/>
                  <a:t>Veremos a seguir que existem vários tipos de </a:t>
                </a:r>
                <a:r>
                  <a:rPr lang="pt-BR" b="1" i="1" dirty="0"/>
                  <a:t>funções de ativação</a:t>
                </a:r>
                <a:r>
                  <a:rPr lang="pt-BR" dirty="0"/>
                  <a:t>,</a:t>
                </a:r>
                <a:r>
                  <a:rPr lang="pt-BR" b="1" i="1" dirty="0"/>
                  <a:t>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que podem ser utilizadas pelos </a:t>
                </a:r>
                <a:r>
                  <a:rPr lang="pt-BR" b="1" i="1" dirty="0"/>
                  <a:t>nós</a:t>
                </a:r>
                <a:r>
                  <a:rPr lang="pt-BR" dirty="0"/>
                  <a:t> de uma rede MLP.</a:t>
                </a:r>
              </a:p>
              <a:p>
                <a:endParaRPr lang="pt-BR" dirty="0"/>
              </a:p>
              <a:p>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7188200" cy="4918076"/>
              </a:xfrm>
              <a:blipFill rotWithShape="0">
                <a:blip r:embed="rId3"/>
                <a:stretch>
                  <a:fillRect l="-1018" t="-2478" r="-1442"/>
                </a:stretch>
              </a:blipFill>
            </p:spPr>
            <p:txBody>
              <a:bodyPr/>
              <a:lstStyle/>
              <a:p>
                <a:r>
                  <a:rPr lang="pt-BR">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062" y="2313816"/>
            <a:ext cx="4449938" cy="205853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210901" y="4473875"/>
                <a:ext cx="3860800" cy="1264705"/>
              </a:xfrm>
              <a:prstGeom prst="rect">
                <a:avLst/>
              </a:prstGeom>
              <a:noFill/>
            </p:spPr>
            <p:txBody>
              <a:bodyPr wrap="square" rtlCol="0">
                <a:spAutoFit/>
              </a:bodyPr>
              <a:lstStyle/>
              <a:p>
                <a:pPr algn="ct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𝐾</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e>
                        </m:nary>
                      </m:e>
                    </m:d>
                  </m:oMath>
                </a14:m>
                <a:r>
                  <a:rPr lang="pt-BR" dirty="0"/>
                  <a:t>,</a:t>
                </a:r>
              </a:p>
              <a:p>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é a saída da unidade </a:t>
                </a:r>
                <a14:m>
                  <m:oMath xmlns:m="http://schemas.openxmlformats.org/officeDocument/2006/math">
                    <m:r>
                      <a:rPr lang="pt-BR" i="1">
                        <a:latin typeface="Cambria Math" panose="02040503050406030204" pitchFamily="18" charset="0"/>
                      </a:rPr>
                      <m:t>𝑖</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é o peso conectando a saída da unidade </a:t>
                </a:r>
                <a14:m>
                  <m:oMath xmlns:m="http://schemas.openxmlformats.org/officeDocument/2006/math">
                    <m:r>
                      <a:rPr lang="pt-BR" i="1">
                        <a:latin typeface="Cambria Math" panose="02040503050406030204" pitchFamily="18" charset="0"/>
                      </a:rPr>
                      <m:t>𝑖</m:t>
                    </m:r>
                  </m:oMath>
                </a14:m>
                <a:r>
                  <a:rPr lang="pt-BR" dirty="0"/>
                  <a:t> para esta unidade, a unidade </a:t>
                </a:r>
                <a14:m>
                  <m:oMath xmlns:m="http://schemas.openxmlformats.org/officeDocument/2006/math">
                    <m:r>
                      <a:rPr lang="pt-BR" b="0" i="1" smtClean="0">
                        <a:latin typeface="Cambria Math" panose="02040503050406030204" pitchFamily="18" charset="0"/>
                      </a:rPr>
                      <m:t>𝑗</m:t>
                    </m:r>
                  </m:oMath>
                </a14:m>
                <a:r>
                  <a:rPr lang="pt-BR"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8210901" y="4473875"/>
                <a:ext cx="3860800" cy="1264705"/>
              </a:xfrm>
              <a:prstGeom prst="rect">
                <a:avLst/>
              </a:prstGeom>
              <a:blipFill rotWithShape="0">
                <a:blip r:embed="rId5"/>
                <a:stretch>
                  <a:fillRect l="-1422" t="-33333" b="-7246"/>
                </a:stretch>
              </a:blipFill>
            </p:spPr>
            <p:txBody>
              <a:bodyPr/>
              <a:lstStyle/>
              <a:p>
                <a:r>
                  <a:rPr lang="pt-BR">
                    <a:noFill/>
                  </a:rPr>
                  <a:t> </a:t>
                </a:r>
              </a:p>
            </p:txBody>
          </p:sp>
        </mc:Fallback>
      </mc:AlternateContent>
    </p:spTree>
    <p:extLst>
      <p:ext uri="{BB962C8B-B14F-4D97-AF65-F5344CB8AC3E}">
        <p14:creationId xmlns:p14="http://schemas.microsoft.com/office/powerpoint/2010/main" val="38595317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757"/>
            <a:ext cx="10515600" cy="1325563"/>
          </a:xfrm>
        </p:spPr>
        <p:txBody>
          <a:bodyPr/>
          <a:lstStyle/>
          <a:p>
            <a:r>
              <a:rPr lang="pt-BR" dirty="0"/>
              <a:t>Estimação de fase com MLPRegressor </a:t>
            </a:r>
          </a:p>
        </p:txBody>
      </p:sp>
      <p:sp>
        <p:nvSpPr>
          <p:cNvPr id="3" name="Rectangle 2"/>
          <p:cNvSpPr/>
          <p:nvPr/>
        </p:nvSpPr>
        <p:spPr>
          <a:xfrm>
            <a:off x="7935967" y="6369445"/>
            <a:ext cx="3968459" cy="369332"/>
          </a:xfrm>
          <a:prstGeom prst="rect">
            <a:avLst/>
          </a:prstGeom>
        </p:spPr>
        <p:txBody>
          <a:bodyPr wrap="none">
            <a:spAutoFit/>
          </a:bodyPr>
          <a:lstStyle/>
          <a:p>
            <a:r>
              <a:rPr lang="pt-BR" b="1" dirty="0">
                <a:solidFill>
                  <a:srgbClr val="00B0F0"/>
                </a:solidFill>
              </a:rPr>
              <a:t>Exemplo</a:t>
            </a:r>
            <a:r>
              <a:rPr lang="pt-BR" dirty="0">
                <a:solidFill>
                  <a:srgbClr val="00B0F0"/>
                </a:solidFill>
              </a:rPr>
              <a:t>: </a:t>
            </a:r>
            <a:r>
              <a:rPr lang="pt-BR" dirty="0" smtClean="0">
                <a:solidFill>
                  <a:srgbClr val="00B0F0"/>
                </a:solidFill>
              </a:rPr>
              <a:t>SciKitMLPRegression_v4.ipynb</a:t>
            </a:r>
            <a:endParaRPr lang="pt-BR" dirty="0">
              <a:solidFill>
                <a:srgbClr val="00B0F0"/>
              </a:solidFill>
            </a:endParaRPr>
          </a:p>
        </p:txBody>
      </p:sp>
      <p:sp>
        <p:nvSpPr>
          <p:cNvPr id="4" name="Rectangle 3"/>
          <p:cNvSpPr/>
          <p:nvPr/>
        </p:nvSpPr>
        <p:spPr>
          <a:xfrm>
            <a:off x="838200" y="1209082"/>
            <a:ext cx="4238767" cy="5478423"/>
          </a:xfrm>
          <a:prstGeom prst="rect">
            <a:avLst/>
          </a:prstGeom>
        </p:spPr>
        <p:txBody>
          <a:bodyPr wrap="square">
            <a:spAutoFit/>
          </a:bodyPr>
          <a:lstStyle/>
          <a:p>
            <a:r>
              <a:rPr lang="pt-BR" sz="1000" dirty="0">
                <a:solidFill>
                  <a:srgbClr val="008000"/>
                </a:solidFill>
                <a:highlight>
                  <a:srgbClr val="FFFFFF"/>
                </a:highlight>
              </a:rPr>
              <a:t># Import all necessary libraries.</a:t>
            </a:r>
            <a:endParaRPr lang="pt-BR" sz="1000" dirty="0">
              <a:solidFill>
                <a:srgbClr val="000000"/>
              </a:solidFill>
              <a:highlight>
                <a:srgbClr val="FFFFFF"/>
              </a:highlight>
            </a:endParaRP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MLPRegressor</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Define Es/N0 value in dB.</a:t>
            </a:r>
            <a:endParaRPr lang="pt-BR" sz="1000" dirty="0">
              <a:solidFill>
                <a:srgbClr val="000000"/>
              </a:solidFill>
              <a:highlight>
                <a:srgbClr val="FFFFFF"/>
              </a:highlight>
            </a:endParaRPr>
          </a:p>
          <a:p>
            <a:r>
              <a:rPr lang="pt-BR" sz="1000" dirty="0">
                <a:solidFill>
                  <a:srgbClr val="000000"/>
                </a:solidFill>
                <a:highlight>
                  <a:srgbClr val="FFFFFF"/>
                </a:highlight>
              </a:rPr>
              <a:t>EsN0dB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27</a:t>
            </a:r>
            <a:endParaRPr lang="pt-BR" sz="1000" dirty="0">
              <a:solidFill>
                <a:srgbClr val="000000"/>
              </a:solidFill>
              <a:highlight>
                <a:srgbClr val="FFFFFF"/>
              </a:highlight>
            </a:endParaRPr>
          </a:p>
          <a:p>
            <a:r>
              <a:rPr lang="pt-BR" sz="1000" dirty="0">
                <a:solidFill>
                  <a:srgbClr val="008000"/>
                </a:solidFill>
                <a:highlight>
                  <a:srgbClr val="FFFFFF"/>
                </a:highlight>
              </a:rPr>
              <a:t># Tranform into linear value.</a:t>
            </a:r>
            <a:endParaRPr lang="pt-BR" sz="1000" dirty="0">
              <a:solidFill>
                <a:srgbClr val="000000"/>
              </a:solidFill>
              <a:highlight>
                <a:srgbClr val="FFFFFF"/>
              </a:highlight>
            </a:endParaRPr>
          </a:p>
          <a:p>
            <a:r>
              <a:rPr lang="pt-BR" sz="1000" dirty="0">
                <a:solidFill>
                  <a:srgbClr val="000000"/>
                </a:solidFill>
                <a:highlight>
                  <a:srgbClr val="FFFFFF"/>
                </a:highlight>
              </a:rPr>
              <a:t>EsN0Lin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a:t>
            </a:r>
            <a:r>
              <a:rPr lang="pt-BR" sz="1000" b="1" dirty="0">
                <a:solidFill>
                  <a:srgbClr val="000080"/>
                </a:solidFill>
                <a:highlight>
                  <a:srgbClr val="FFFFFF"/>
                </a:highlight>
              </a:rPr>
              <a:t>**(-(</a:t>
            </a:r>
            <a:r>
              <a:rPr lang="pt-BR" sz="1000" dirty="0">
                <a:solidFill>
                  <a:srgbClr val="000000"/>
                </a:solidFill>
                <a:highlight>
                  <a:srgbClr val="FFFFFF"/>
                </a:highlight>
              </a:rPr>
              <a:t>EsN0dB</a:t>
            </a:r>
            <a:r>
              <a:rPr lang="pt-BR" sz="1000" b="1" dirty="0">
                <a:solidFill>
                  <a:srgbClr val="000080"/>
                </a:solidFill>
                <a:highlight>
                  <a:srgbClr val="FFFFFF"/>
                </a:highlight>
              </a:rPr>
              <a:t>/</a:t>
            </a:r>
            <a:r>
              <a:rPr lang="pt-BR" sz="1000" dirty="0">
                <a:solidFill>
                  <a:srgbClr val="FF0000"/>
                </a:solidFill>
                <a:highlight>
                  <a:srgbClr val="FFFFFF"/>
                </a:highlight>
              </a:rPr>
              <a:t>10.0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ip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Modulate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ip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Add phase error and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a:t>
            </a:r>
            <a:r>
              <a:rPr lang="pt-BR" sz="1000" b="1" dirty="0">
                <a:solidFill>
                  <a:srgbClr val="000080"/>
                </a:solidFill>
                <a:highlight>
                  <a:srgbClr val="FFFFFF"/>
                </a:highlight>
              </a:rPr>
              <a:t>*</a:t>
            </a:r>
            <a:r>
              <a:rPr lang="pt-BR" sz="1000" dirty="0">
                <a:solidFill>
                  <a:srgbClr val="000000"/>
                </a:solidFill>
                <a:highlight>
                  <a:srgbClr val="FFFFFF"/>
                </a:highlight>
              </a:rPr>
              <a:t>phase_rnd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000000"/>
                </a:solidFill>
                <a:highlight>
                  <a:srgbClr val="FFFFFF"/>
                </a:highlight>
              </a:rPr>
              <a:t>EsN0Lin</a:t>
            </a:r>
            <a:r>
              <a:rPr lang="pt-BR" sz="1000" b="1" dirty="0">
                <a:solidFill>
                  <a:srgbClr val="000080"/>
                </a:solidFill>
                <a:highlight>
                  <a:srgbClr val="FFFFFF"/>
                </a:highlight>
              </a:rPr>
              <a:t>)*</a:t>
            </a:r>
            <a:r>
              <a:rPr lang="pt-BR" sz="1000" dirty="0">
                <a:solidFill>
                  <a:srgbClr val="000000"/>
                </a:solidFill>
                <a:highlight>
                  <a:srgbClr val="FFFFFF"/>
                </a:highlight>
              </a:rPr>
              <a:t>noise</a:t>
            </a:r>
          </a:p>
          <a:p>
            <a:r>
              <a:rPr lang="pt-BR" sz="1000" dirty="0">
                <a:solidFill>
                  <a:srgbClr val="008000"/>
                </a:solidFill>
                <a:highlight>
                  <a:srgbClr val="FFFFFF"/>
                </a:highlight>
              </a:rPr>
              <a:t># Phase of received signal.</a:t>
            </a:r>
            <a:endParaRPr lang="pt-BR" sz="1000" dirty="0">
              <a:solidFill>
                <a:srgbClr val="000000"/>
              </a:solidFill>
              <a:highlight>
                <a:srgbClr val="FFFFFF"/>
              </a:highlight>
            </a:endParaRPr>
          </a:p>
          <a:p>
            <a:r>
              <a:rPr lang="pt-BR" sz="1000" dirty="0">
                <a:solidFill>
                  <a:srgbClr val="000000"/>
                </a:solidFill>
                <a:highlight>
                  <a:srgbClr val="FFFFFF"/>
                </a:highlight>
              </a:rPr>
              <a:t>theta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arctan</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Split arrays into training and validation subsets.</a:t>
            </a:r>
            <a:endParaRPr lang="en-US" sz="1000" dirty="0">
              <a:solidFill>
                <a:srgbClr val="000000"/>
              </a:solidFill>
              <a:highlight>
                <a:srgbClr val="FFFFFF"/>
              </a:highlight>
            </a:endParaRPr>
          </a:p>
          <a:p>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theta_test</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y_test </a:t>
            </a:r>
            <a:r>
              <a:rPr lang="pt-BR" sz="1000" b="1" dirty="0">
                <a:solidFill>
                  <a:srgbClr val="000080"/>
                </a:solidFill>
                <a:highlight>
                  <a:srgbClr val="FFFFFF"/>
                </a:highlight>
              </a:rPr>
              <a:t>=</a:t>
            </a:r>
            <a:r>
              <a:rPr lang="pt-BR" sz="1000" dirty="0">
                <a:solidFill>
                  <a:srgbClr val="000000"/>
                </a:solidFill>
                <a:highlight>
                  <a:srgbClr val="FFFFFF"/>
                </a:highlight>
              </a:rPr>
              <a:t> train_test_split</a:t>
            </a:r>
            <a:r>
              <a:rPr lang="pt-BR" sz="1000" b="1" dirty="0">
                <a:solidFill>
                  <a:srgbClr val="000080"/>
                </a:solidFill>
                <a:highlight>
                  <a:srgbClr val="FFFFFF"/>
                </a:highlight>
              </a:rPr>
              <a:t>(</a:t>
            </a:r>
            <a:r>
              <a:rPr lang="pt-BR" sz="1000" dirty="0">
                <a:solidFill>
                  <a:srgbClr val="000000"/>
                </a:solidFill>
                <a:highlight>
                  <a:srgbClr val="FFFFFF"/>
                </a:highlight>
              </a:rPr>
              <a:t>theta</a:t>
            </a:r>
            <a:r>
              <a:rPr lang="pt-BR" sz="1000" b="1" dirty="0">
                <a:solidFill>
                  <a:srgbClr val="000080"/>
                </a:solidFill>
                <a:highlight>
                  <a:srgbClr val="FFFFFF"/>
                </a:highlight>
              </a:rPr>
              <a:t>,</a:t>
            </a:r>
            <a:r>
              <a:rPr lang="pt-BR" sz="1000" dirty="0">
                <a:solidFill>
                  <a:srgbClr val="000000"/>
                </a:solidFill>
                <a:highlight>
                  <a:srgbClr val="FFFFFF"/>
                </a:highlight>
              </a:rPr>
              <a:t> theta_orig</a:t>
            </a:r>
            <a:r>
              <a:rPr lang="pt-BR" sz="1000" b="1" dirty="0">
                <a:solidFill>
                  <a:srgbClr val="000080"/>
                </a:solidFill>
                <a:highlight>
                  <a:srgbClr val="FFFFFF"/>
                </a:highlight>
              </a:rPr>
              <a:t>.</a:t>
            </a:r>
            <a:r>
              <a:rPr lang="pt-BR" sz="1000" dirty="0">
                <a:solidFill>
                  <a:srgbClr val="000000"/>
                </a:solidFill>
                <a:highlight>
                  <a:srgbClr val="FFFFFF"/>
                </a:highlight>
              </a:rPr>
              <a:t>ravel</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 test_size</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Instantiate MLP Regressor.</a:t>
            </a:r>
            <a:endParaRPr lang="pt-BR" sz="1000" dirty="0">
              <a:solidFill>
                <a:srgbClr val="000000"/>
              </a:solidFill>
              <a:highlight>
                <a:srgbClr val="FFFFFF"/>
              </a:highlight>
            </a:endParaRPr>
          </a:p>
          <a:p>
            <a:r>
              <a:rPr lang="pt-BR" sz="1000" dirty="0">
                <a:solidFill>
                  <a:srgbClr val="000000"/>
                </a:solidFill>
                <a:highlight>
                  <a:srgbClr val="FFFFFF"/>
                </a:highlight>
              </a:rPr>
              <a:t>reg </a:t>
            </a:r>
            <a:r>
              <a:rPr lang="pt-BR" sz="1000" b="1" dirty="0">
                <a:solidFill>
                  <a:srgbClr val="000080"/>
                </a:solidFill>
                <a:highlight>
                  <a:srgbClr val="FFFFFF"/>
                </a:highlight>
              </a:rPr>
              <a:t>=</a:t>
            </a:r>
            <a:r>
              <a:rPr lang="pt-BR" sz="1000" dirty="0">
                <a:solidFill>
                  <a:srgbClr val="000000"/>
                </a:solidFill>
                <a:highlight>
                  <a:srgbClr val="FFFFFF"/>
                </a:highlight>
              </a:rPr>
              <a:t> MLPRegressor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2000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8000"/>
              </a:solidFill>
              <a:highlight>
                <a:srgbClr val="FFFFFF"/>
              </a:highlight>
            </a:endParaRPr>
          </a:p>
          <a:p>
            <a:r>
              <a:rPr lang="pt-BR" sz="1000" dirty="0">
                <a:solidFill>
                  <a:srgbClr val="008000"/>
                </a:solidFill>
                <a:highlight>
                  <a:srgbClr val="FFFFFF"/>
                </a:highlight>
              </a:rPr>
              <a:t># Train MLP Regressor.</a:t>
            </a:r>
            <a:endParaRPr lang="pt-BR" sz="1000" dirty="0">
              <a:solidFill>
                <a:srgbClr val="000000"/>
              </a:solidFill>
              <a:highlight>
                <a:srgbClr val="FFFFFF"/>
              </a:highlight>
            </a:endParaRPr>
          </a:p>
          <a:p>
            <a:r>
              <a:rPr lang="pt-BR" sz="1000" dirty="0">
                <a:solidFill>
                  <a:srgbClr val="000000"/>
                </a:solidFill>
                <a:highlight>
                  <a:srgbClr val="FFFFFF"/>
                </a:highlight>
              </a:rPr>
              <a:t>reg</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 phase over test set.</a:t>
            </a:r>
            <a:endParaRPr lang="en-US" sz="1000" dirty="0">
              <a:solidFill>
                <a:srgbClr val="000000"/>
              </a:solidFill>
              <a:highlight>
                <a:srgbClr val="FFFFFF"/>
              </a:highlight>
            </a:endParaRPr>
          </a:p>
          <a:p>
            <a:r>
              <a:rPr lang="pt-BR" sz="1000" dirty="0">
                <a:solidFill>
                  <a:srgbClr val="000000"/>
                </a:solidFill>
                <a:highlight>
                  <a:srgbClr val="FFFFFF"/>
                </a:highlight>
              </a:rPr>
              <a:t>theta_pred </a:t>
            </a:r>
            <a:r>
              <a:rPr lang="pt-BR" sz="1000" b="1" dirty="0">
                <a:solidFill>
                  <a:srgbClr val="000080"/>
                </a:solidFill>
                <a:highlight>
                  <a:srgbClr val="FFFFFF"/>
                </a:highlight>
              </a:rPr>
              <a:t>=</a:t>
            </a:r>
            <a:r>
              <a:rPr lang="pt-BR" sz="1000" dirty="0">
                <a:solidFill>
                  <a:srgbClr val="000000"/>
                </a:solidFill>
                <a:highlight>
                  <a:srgbClr val="FFFFFF"/>
                </a:highlight>
              </a:rPr>
              <a:t> reg</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reshape</a:t>
            </a:r>
            <a:r>
              <a:rPr lang="pt-BR" sz="1000" b="1" dirty="0">
                <a:solidFill>
                  <a:srgbClr val="000080"/>
                </a:solidFill>
                <a:highlight>
                  <a:srgbClr val="FFFFFF"/>
                </a:highlight>
              </a:rPr>
              <a:t>(</a:t>
            </a:r>
            <a:r>
              <a:rPr lang="pt-BR" sz="1000" dirty="0">
                <a:solidFill>
                  <a:srgbClr val="000000"/>
                </a:solidFill>
                <a:highlight>
                  <a:srgbClr val="FFFFFF"/>
                </a:highlight>
              </a:rPr>
              <a:t>len</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Correct phase-shift.</a:t>
            </a:r>
            <a:endParaRPr lang="pt-BR" sz="1000" dirty="0">
              <a:solidFill>
                <a:srgbClr val="000000"/>
              </a:solidFill>
              <a:highlight>
                <a:srgbClr val="FFFFFF"/>
              </a:highlight>
            </a:endParaRPr>
          </a:p>
          <a:p>
            <a:r>
              <a:rPr lang="pt-BR" sz="1000" dirty="0">
                <a:solidFill>
                  <a:srgbClr val="000000"/>
                </a:solidFill>
                <a:highlight>
                  <a:srgbClr val="FFFFFF"/>
                </a:highlight>
              </a:rPr>
              <a:t>y_rec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exp</a:t>
            </a:r>
            <a:r>
              <a:rPr lang="pt-BR" sz="1000" b="1" dirty="0">
                <a:solidFill>
                  <a:srgbClr val="000080"/>
                </a:solidFill>
                <a:highlight>
                  <a:srgbClr val="FFFFFF"/>
                </a:highlight>
              </a:rPr>
              <a:t>(-</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theta_pred</a:t>
            </a:r>
            <a:r>
              <a:rPr lang="pt-BR" sz="1000" b="1" dirty="0">
                <a:solidFill>
                  <a:srgbClr val="000080"/>
                </a:solidFill>
                <a:highlight>
                  <a:srgbClr val="FFFFFF"/>
                </a:highlight>
              </a:rPr>
              <a:t>)*</a:t>
            </a:r>
            <a:r>
              <a:rPr lang="pt-BR" sz="1000" dirty="0">
                <a:solidFill>
                  <a:srgbClr val="000000"/>
                </a:solidFill>
                <a:highlight>
                  <a:srgbClr val="FFFFFF"/>
                </a:highlight>
              </a:rPr>
              <a:t>y_test</a:t>
            </a:r>
            <a:endParaRPr lang="pt-BR" sz="10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7898" r="9370" b="5286"/>
          <a:stretch/>
        </p:blipFill>
        <p:spPr>
          <a:xfrm>
            <a:off x="5882034" y="1377400"/>
            <a:ext cx="1632903" cy="156417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85" t="6931" r="9776" b="3740"/>
          <a:stretch/>
        </p:blipFill>
        <p:spPr>
          <a:xfrm>
            <a:off x="7790961" y="1377400"/>
            <a:ext cx="4316024" cy="156839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8172" t="6931" r="9664" b="3740"/>
          <a:stretch/>
        </p:blipFill>
        <p:spPr>
          <a:xfrm>
            <a:off x="7043488" y="3058574"/>
            <a:ext cx="4384138" cy="1588803"/>
          </a:xfrm>
          <a:prstGeom prst="rect">
            <a:avLst/>
          </a:prstGeom>
        </p:spPr>
      </p:pic>
      <p:cxnSp>
        <p:nvCxnSpPr>
          <p:cNvPr id="10" name="Straight Arrow Connector 9"/>
          <p:cNvCxnSpPr>
            <a:stCxn id="11" idx="1"/>
          </p:cNvCxnSpPr>
          <p:nvPr/>
        </p:nvCxnSpPr>
        <p:spPr>
          <a:xfrm flipH="1">
            <a:off x="3616657" y="1530494"/>
            <a:ext cx="519942" cy="2507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36599" y="1299661"/>
            <a:ext cx="1207321" cy="461665"/>
          </a:xfrm>
          <a:prstGeom prst="rect">
            <a:avLst/>
          </a:prstGeom>
          <a:noFill/>
        </p:spPr>
        <p:txBody>
          <a:bodyPr wrap="square" rtlCol="0">
            <a:spAutoFit/>
          </a:bodyPr>
          <a:lstStyle/>
          <a:p>
            <a:r>
              <a:rPr lang="pt-BR" sz="1200" dirty="0"/>
              <a:t>Importa a classe MLPRegressor</a:t>
            </a:r>
          </a:p>
        </p:txBody>
      </p:sp>
      <p:cxnSp>
        <p:nvCxnSpPr>
          <p:cNvPr id="14" name="Straight Arrow Connector 13"/>
          <p:cNvCxnSpPr>
            <a:stCxn id="15" idx="1"/>
          </p:cNvCxnSpPr>
          <p:nvPr/>
        </p:nvCxnSpPr>
        <p:spPr>
          <a:xfrm flipH="1">
            <a:off x="1636848" y="2300096"/>
            <a:ext cx="598271" cy="369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5119" y="2161596"/>
            <a:ext cx="1115624" cy="276999"/>
          </a:xfrm>
          <a:prstGeom prst="rect">
            <a:avLst/>
          </a:prstGeom>
          <a:noFill/>
        </p:spPr>
        <p:txBody>
          <a:bodyPr wrap="square" rtlCol="0">
            <a:spAutoFit/>
          </a:bodyPr>
          <a:lstStyle/>
          <a:p>
            <a:r>
              <a:rPr lang="pt-BR" sz="1200" dirty="0"/>
              <a:t>Es/N0 = 27 dB</a:t>
            </a:r>
          </a:p>
        </p:txBody>
      </p:sp>
      <p:cxnSp>
        <p:nvCxnSpPr>
          <p:cNvPr id="17" name="Straight Arrow Connector 16"/>
          <p:cNvCxnSpPr>
            <a:stCxn id="18" idx="1"/>
          </p:cNvCxnSpPr>
          <p:nvPr/>
        </p:nvCxnSpPr>
        <p:spPr>
          <a:xfrm flipH="1">
            <a:off x="2525530" y="2438595"/>
            <a:ext cx="825213" cy="776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50743" y="2207762"/>
            <a:ext cx="1993177" cy="461665"/>
          </a:xfrm>
          <a:prstGeom prst="rect">
            <a:avLst/>
          </a:prstGeom>
          <a:noFill/>
        </p:spPr>
        <p:txBody>
          <a:bodyPr wrap="square" rtlCol="0">
            <a:spAutoFit/>
          </a:bodyPr>
          <a:lstStyle/>
          <a:p>
            <a:r>
              <a:rPr lang="pt-BR" sz="1200" dirty="0"/>
              <a:t>Gera um sequência aleatória de bits para transmissão.</a:t>
            </a:r>
          </a:p>
        </p:txBody>
      </p:sp>
      <p:sp>
        <p:nvSpPr>
          <p:cNvPr id="20" name="TextBox 19"/>
          <p:cNvSpPr txBox="1"/>
          <p:nvPr/>
        </p:nvSpPr>
        <p:spPr>
          <a:xfrm>
            <a:off x="3664747" y="2669818"/>
            <a:ext cx="1822072" cy="461665"/>
          </a:xfrm>
          <a:prstGeom prst="rect">
            <a:avLst/>
          </a:prstGeom>
          <a:noFill/>
        </p:spPr>
        <p:txBody>
          <a:bodyPr wrap="square" rtlCol="0">
            <a:spAutoFit/>
          </a:bodyPr>
          <a:lstStyle/>
          <a:p>
            <a:r>
              <a:rPr lang="pt-BR" sz="1200" dirty="0"/>
              <a:t>Modula os símbolos QPSK com os bits gerados.</a:t>
            </a:r>
          </a:p>
        </p:txBody>
      </p:sp>
      <p:cxnSp>
        <p:nvCxnSpPr>
          <p:cNvPr id="21" name="Straight Arrow Connector 20"/>
          <p:cNvCxnSpPr>
            <a:stCxn id="20" idx="1"/>
          </p:cNvCxnSpPr>
          <p:nvPr/>
        </p:nvCxnSpPr>
        <p:spPr>
          <a:xfrm flipH="1">
            <a:off x="1510412" y="2900651"/>
            <a:ext cx="2154335" cy="747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36523" y="3149999"/>
            <a:ext cx="2014794" cy="646331"/>
          </a:xfrm>
          <a:prstGeom prst="rect">
            <a:avLst/>
          </a:prstGeom>
          <a:noFill/>
        </p:spPr>
        <p:txBody>
          <a:bodyPr wrap="square" rtlCol="0">
            <a:spAutoFit/>
          </a:bodyPr>
          <a:lstStyle/>
          <a:p>
            <a:r>
              <a:rPr lang="pt-BR" sz="1200" dirty="0"/>
              <a:t>Adiciona fase aleatório ao símbolo e passa sinal modulado por canal AWGN.</a:t>
            </a:r>
          </a:p>
        </p:txBody>
      </p:sp>
      <p:cxnSp>
        <p:nvCxnSpPr>
          <p:cNvPr id="25" name="Straight Arrow Connector 24"/>
          <p:cNvCxnSpPr>
            <a:stCxn id="24" idx="1"/>
          </p:cNvCxnSpPr>
          <p:nvPr/>
        </p:nvCxnSpPr>
        <p:spPr>
          <a:xfrm flipH="1">
            <a:off x="3125337" y="3473165"/>
            <a:ext cx="1211186" cy="785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27952" y="4027553"/>
            <a:ext cx="2014794" cy="461665"/>
          </a:xfrm>
          <a:prstGeom prst="rect">
            <a:avLst/>
          </a:prstGeom>
          <a:noFill/>
        </p:spPr>
        <p:txBody>
          <a:bodyPr wrap="square" rtlCol="0">
            <a:spAutoFit/>
          </a:bodyPr>
          <a:lstStyle/>
          <a:p>
            <a:r>
              <a:rPr lang="pt-BR" sz="1200" dirty="0"/>
              <a:t>Calcula fase do símbolo recebido.</a:t>
            </a:r>
          </a:p>
        </p:txBody>
      </p:sp>
      <p:cxnSp>
        <p:nvCxnSpPr>
          <p:cNvPr id="42" name="Straight Arrow Connector 41"/>
          <p:cNvCxnSpPr>
            <a:stCxn id="41" idx="1"/>
          </p:cNvCxnSpPr>
          <p:nvPr/>
        </p:nvCxnSpPr>
        <p:spPr>
          <a:xfrm flipH="1">
            <a:off x="2587579" y="4258386"/>
            <a:ext cx="1640373" cy="257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6" idx="1"/>
          </p:cNvCxnSpPr>
          <p:nvPr/>
        </p:nvCxnSpPr>
        <p:spPr>
          <a:xfrm flipH="1">
            <a:off x="3807726" y="4590794"/>
            <a:ext cx="800742" cy="277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608468" y="4452294"/>
            <a:ext cx="1332743" cy="276999"/>
          </a:xfrm>
          <a:prstGeom prst="rect">
            <a:avLst/>
          </a:prstGeom>
          <a:noFill/>
        </p:spPr>
        <p:txBody>
          <a:bodyPr wrap="square" rtlCol="0">
            <a:spAutoFit/>
          </a:bodyPr>
          <a:lstStyle/>
          <a:p>
            <a:r>
              <a:rPr lang="pt-BR" sz="1200" dirty="0"/>
              <a:t>Divide o conjunto.</a:t>
            </a:r>
          </a:p>
        </p:txBody>
      </p:sp>
      <p:sp>
        <p:nvSpPr>
          <p:cNvPr id="48" name="TextBox 47"/>
          <p:cNvSpPr txBox="1"/>
          <p:nvPr/>
        </p:nvSpPr>
        <p:spPr>
          <a:xfrm>
            <a:off x="4608468" y="5062067"/>
            <a:ext cx="2311021" cy="646331"/>
          </a:xfrm>
          <a:prstGeom prst="rect">
            <a:avLst/>
          </a:prstGeom>
          <a:noFill/>
        </p:spPr>
        <p:txBody>
          <a:bodyPr wrap="square" rtlCol="0">
            <a:spAutoFit/>
          </a:bodyPr>
          <a:lstStyle/>
          <a:p>
            <a:r>
              <a:rPr lang="pt-BR" sz="1200" dirty="0"/>
              <a:t>Instancia MLP com 3 camadas escondidas com 10, 5 e 4 neurônios, respectivamente.</a:t>
            </a:r>
          </a:p>
        </p:txBody>
      </p:sp>
      <p:cxnSp>
        <p:nvCxnSpPr>
          <p:cNvPr id="49" name="Straight Arrow Connector 48"/>
          <p:cNvCxnSpPr>
            <a:stCxn id="48" idx="1"/>
          </p:cNvCxnSpPr>
          <p:nvPr/>
        </p:nvCxnSpPr>
        <p:spPr>
          <a:xfrm flipH="1">
            <a:off x="4347331" y="5385233"/>
            <a:ext cx="261137" cy="55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819269" y="5646660"/>
            <a:ext cx="2423477" cy="461665"/>
          </a:xfrm>
          <a:prstGeom prst="rect">
            <a:avLst/>
          </a:prstGeom>
          <a:noFill/>
        </p:spPr>
        <p:txBody>
          <a:bodyPr wrap="square" rtlCol="0">
            <a:spAutoFit/>
          </a:bodyPr>
          <a:lstStyle/>
          <a:p>
            <a:r>
              <a:rPr lang="pt-BR" sz="1200" dirty="0"/>
              <a:t>Treina o modelo com fase recebida e original e faz estimação.</a:t>
            </a:r>
          </a:p>
        </p:txBody>
      </p:sp>
      <p:cxnSp>
        <p:nvCxnSpPr>
          <p:cNvPr id="53" name="Straight Arrow Connector 52"/>
          <p:cNvCxnSpPr>
            <a:stCxn id="52" idx="1"/>
          </p:cNvCxnSpPr>
          <p:nvPr/>
        </p:nvCxnSpPr>
        <p:spPr>
          <a:xfrm flipH="1" flipV="1">
            <a:off x="2792931" y="5877492"/>
            <a:ext cx="102633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50743" y="5877492"/>
            <a:ext cx="456983"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850634" y="6303538"/>
            <a:ext cx="2090577" cy="461665"/>
          </a:xfrm>
          <a:prstGeom prst="rect">
            <a:avLst/>
          </a:prstGeom>
          <a:noFill/>
        </p:spPr>
        <p:txBody>
          <a:bodyPr wrap="square" rtlCol="0">
            <a:spAutoFit/>
          </a:bodyPr>
          <a:lstStyle/>
          <a:p>
            <a:r>
              <a:rPr lang="pt-BR" sz="1200" dirty="0"/>
              <a:t>Aplica inverso da fase estimada ao símbolo recebido.</a:t>
            </a:r>
          </a:p>
        </p:txBody>
      </p:sp>
      <p:cxnSp>
        <p:nvCxnSpPr>
          <p:cNvPr id="61" name="Straight Arrow Connector 60"/>
          <p:cNvCxnSpPr>
            <a:stCxn id="60" idx="1"/>
          </p:cNvCxnSpPr>
          <p:nvPr/>
        </p:nvCxnSpPr>
        <p:spPr>
          <a:xfrm flipH="1" flipV="1">
            <a:off x="2957583" y="6534370"/>
            <a:ext cx="89305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741636" y="4800456"/>
            <a:ext cx="5365349" cy="1600438"/>
          </a:xfrm>
          <a:prstGeom prst="rect">
            <a:avLst/>
          </a:prstGeom>
          <a:noFill/>
        </p:spPr>
        <p:txBody>
          <a:bodyPr wrap="square" rtlCol="0">
            <a:spAutoFit/>
          </a:bodyPr>
          <a:lstStyle/>
          <a:p>
            <a:pPr marL="285750" indent="-285750">
              <a:buFont typeface="Arial" panose="020B0604020202020204" pitchFamily="34" charset="0"/>
              <a:buChar char="•"/>
            </a:pPr>
            <a:r>
              <a:rPr lang="pt-BR" sz="1400" dirty="0"/>
              <a:t>Os símbolos QPSK tem sua fase variada por um desvio de fase aleatório.</a:t>
            </a:r>
          </a:p>
          <a:p>
            <a:pPr marL="285750" indent="-285750">
              <a:buFont typeface="Arial" panose="020B0604020202020204" pitchFamily="34" charset="0"/>
              <a:buChar char="•"/>
            </a:pPr>
            <a:r>
              <a:rPr lang="pt-BR" sz="1400" dirty="0"/>
              <a:t>Fase aleatório varia entre -40 a +40 graus.</a:t>
            </a:r>
          </a:p>
          <a:p>
            <a:pPr marL="285750" indent="-285750">
              <a:buFont typeface="Arial" panose="020B0604020202020204" pitchFamily="34" charset="0"/>
              <a:buChar char="•"/>
            </a:pPr>
            <a:r>
              <a:rPr lang="pt-BR" sz="1400" dirty="0"/>
              <a:t>Além disto, tem-se adição de ruído, onde a relação Es/N0 = </a:t>
            </a:r>
            <a:r>
              <a:rPr lang="pt-BR" sz="1400" dirty="0" smtClean="0"/>
              <a:t>27 </a:t>
            </a:r>
            <a:r>
              <a:rPr lang="pt-BR" sz="1400" dirty="0"/>
              <a:t>dB.</a:t>
            </a:r>
          </a:p>
          <a:p>
            <a:pPr marL="285750" indent="-285750">
              <a:buFont typeface="Arial" panose="020B0604020202020204" pitchFamily="34" charset="0"/>
              <a:buChar char="•"/>
            </a:pPr>
            <a:r>
              <a:rPr lang="pt-BR" sz="1400" dirty="0"/>
              <a:t>O MLP estima a relação entre a fase do sinal recebido e a fase adicionada ao símbolo transmitido.</a:t>
            </a:r>
          </a:p>
          <a:p>
            <a:pPr marL="285750" indent="-285750">
              <a:buFont typeface="Arial" panose="020B0604020202020204" pitchFamily="34" charset="0"/>
              <a:buChar char="•"/>
            </a:pPr>
            <a:r>
              <a:rPr lang="pt-BR" sz="1400" dirty="0"/>
              <a:t>De posse da relação, pode-se desfazer o efeito da fase aleatória.</a:t>
            </a:r>
          </a:p>
        </p:txBody>
      </p:sp>
    </p:spTree>
    <p:extLst>
      <p:ext uri="{BB962C8B-B14F-4D97-AF65-F5344CB8AC3E}">
        <p14:creationId xmlns:p14="http://schemas.microsoft.com/office/powerpoint/2010/main" val="1956814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Avisos</a:t>
            </a:r>
          </a:p>
        </p:txBody>
      </p:sp>
      <p:sp>
        <p:nvSpPr>
          <p:cNvPr id="3" name="Content Placeholder 2"/>
          <p:cNvSpPr>
            <a:spLocks noGrp="1"/>
          </p:cNvSpPr>
          <p:nvPr>
            <p:ph idx="1"/>
          </p:nvPr>
        </p:nvSpPr>
        <p:spPr/>
        <p:txBody>
          <a:bodyPr vert="horz" lIns="91440" tIns="45720" rIns="91440" bIns="45720" rtlCol="0" anchor="t">
            <a:normAutofit/>
          </a:bodyPr>
          <a:lstStyle/>
          <a:p>
            <a:r>
              <a:rPr lang="pt-BR"/>
              <a:t>Material</a:t>
            </a:r>
            <a:r>
              <a:rPr lang="pt-BR">
                <a:ea typeface="+mn-lt"/>
                <a:cs typeface="+mn-lt"/>
              </a:rPr>
              <a:t>, exemplos e lista de exercícios #12 já estão disponíveis.</a:t>
            </a:r>
            <a:endParaRPr lang="en-US">
              <a:ea typeface="+mn-lt"/>
              <a:cs typeface="+mn-lt"/>
            </a:endParaRPr>
          </a:p>
          <a:p>
            <a:endParaRPr lang="pt-BR" dirty="0">
              <a:cs typeface="Calibri"/>
            </a:endParaRPr>
          </a:p>
        </p:txBody>
      </p:sp>
    </p:spTree>
    <p:extLst>
      <p:ext uri="{BB962C8B-B14F-4D97-AF65-F5344CB8AC3E}">
        <p14:creationId xmlns:p14="http://schemas.microsoft.com/office/powerpoint/2010/main" val="4268919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90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21238" y="2474701"/>
            <a:ext cx="5761726" cy="1974852"/>
            <a:chOff x="2821238" y="2474701"/>
            <a:chExt cx="5761726" cy="1974852"/>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p:nvPr/>
          </p:nvCxnSpPr>
          <p:spPr>
            <a:xfrm>
              <a:off x="5709212" y="268481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15702" y="2764022"/>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821238" y="3303454"/>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821238" y="3303454"/>
                  <a:ext cx="527644" cy="461665"/>
                </a:xfrm>
                <a:prstGeom prst="rect">
                  <a:avLst/>
                </a:prstGeom>
                <a:blipFill rotWithShape="0">
                  <a:blip r:embed="rId2"/>
                  <a:stretch>
                    <a:fillRect b="-1316"/>
                  </a:stretch>
                </a:blipFill>
              </p:spPr>
              <p:txBody>
                <a:bodyPr/>
                <a:lstStyle/>
                <a:p>
                  <a:r>
                    <a:rPr lang="pt-BR">
                      <a:noFill/>
                    </a:rPr>
                    <a:t> </a:t>
                  </a:r>
                </a:p>
              </p:txBody>
            </p:sp>
          </mc:Fallback>
        </mc:AlternateContent>
        <p:cxnSp>
          <p:nvCxnSpPr>
            <p:cNvPr id="28" name="Straight Arrow Connector 27"/>
            <p:cNvCxnSpPr/>
            <p:nvPr/>
          </p:nvCxnSpPr>
          <p:spPr>
            <a:xfrm>
              <a:off x="7391525" y="338403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3028617" y="2474701"/>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3028617" y="2474701"/>
                  <a:ext cx="549574" cy="461665"/>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2857167" y="3716601"/>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2857167" y="3716601"/>
                  <a:ext cx="614207" cy="461665"/>
                </a:xfrm>
                <a:prstGeom prst="rect">
                  <a:avLst/>
                </a:prstGeom>
                <a:blipFill rotWithShape="0">
                  <a:blip r:embed="rId4"/>
                  <a:stretch>
                    <a:fillRect b="-1333"/>
                  </a:stretch>
                </a:blipFill>
              </p:spPr>
              <p:txBody>
                <a:bodyPr/>
                <a:lstStyle/>
                <a:p>
                  <a:r>
                    <a:rPr lang="pt-BR">
                      <a:noFill/>
                    </a:rPr>
                    <a:t> </a:t>
                  </a:r>
                </a:p>
              </p:txBody>
            </p:sp>
          </mc:Fallback>
        </mc:AlternateContent>
        <p:cxnSp>
          <p:nvCxnSpPr>
            <p:cNvPr id="25" name="Straight Arrow Connector 24"/>
            <p:cNvCxnSpPr/>
            <p:nvPr/>
          </p:nvCxnSpPr>
          <p:spPr>
            <a:xfrm>
              <a:off x="3347657" y="3144781"/>
              <a:ext cx="735518" cy="12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874782" y="287281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874782" y="2872819"/>
                  <a:ext cx="556691" cy="461665"/>
                </a:xfrm>
                <a:prstGeom prst="rect">
                  <a:avLst/>
                </a:prstGeom>
                <a:blipFill rotWithShape="0">
                  <a:blip r:embed="rId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733488" y="3166488"/>
                  <a:ext cx="1682313"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𝑦</m:t>
                        </m:r>
                        <m:r>
                          <a:rPr lang="pt-BR" sz="2000" b="0" i="1" smtClean="0">
                            <a:latin typeface="Cambria Math" panose="02040503050406030204" pitchFamily="18" charset="0"/>
                          </a:rPr>
                          <m:t>=</m:t>
                        </m:r>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733488" y="3166488"/>
                  <a:ext cx="1682313" cy="439736"/>
                </a:xfrm>
                <a:prstGeom prst="rect">
                  <a:avLst/>
                </a:prstGeom>
                <a:blipFill rotWithShape="0">
                  <a:blip r:embed="rId6"/>
                  <a:stretch>
                    <a:fillRect b="-821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515702" y="4049443"/>
                  <a:ext cx="164602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d>
                          <m:dPr>
                            <m:begChr m:val="{"/>
                            <m:endChr m:val="}"/>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0,1</m:t>
                            </m:r>
                          </m:e>
                        </m:d>
                        <m:r>
                          <a:rPr lang="pt-BR" sz="2000" b="0" i="1" smtClean="0">
                            <a:latin typeface="Cambria Math" panose="02040503050406030204" pitchFamily="18" charset="0"/>
                            <a:ea typeface="Cambria Math" panose="02040503050406030204" pitchFamily="18" charset="0"/>
                          </a:rPr>
                          <m:t>, </m:t>
                        </m:r>
                        <m:r>
                          <a:rPr lang="pt-BR" sz="2000" i="1" smtClean="0">
                            <a:latin typeface="Cambria Math" panose="02040503050406030204" pitchFamily="18" charset="0"/>
                            <a:ea typeface="Cambria Math" panose="02040503050406030204" pitchFamily="18" charset="0"/>
                          </a:rPr>
                          <m:t>∀</m:t>
                        </m:r>
                        <m:r>
                          <a:rPr lang="pt-BR" sz="2000" b="0" i="1" smtClean="0">
                            <a:latin typeface="Cambria Math" panose="02040503050406030204" pitchFamily="18" charset="0"/>
                            <a:ea typeface="Cambria Math" panose="02040503050406030204" pitchFamily="18" charset="0"/>
                          </a:rPr>
                          <m:t>𝑖</m:t>
                        </m:r>
                      </m:oMath>
                    </m:oMathPara>
                  </a14:m>
                  <a:endParaRPr lang="pt-BR" sz="2000" dirty="0"/>
                </a:p>
              </p:txBody>
            </p:sp>
          </mc:Choice>
          <mc:Fallback xmlns="">
            <p:sp>
              <p:nvSpPr>
                <p:cNvPr id="15" name="Rectangle 14"/>
                <p:cNvSpPr>
                  <a:spLocks noRot="1" noChangeAspect="1" noMove="1" noResize="1" noEditPoints="1" noAdjustHandles="1" noChangeArrowheads="1" noChangeShapeType="1" noTextEdit="1"/>
                </p:cNvSpPr>
                <p:nvPr/>
              </p:nvSpPr>
              <p:spPr>
                <a:xfrm>
                  <a:off x="3515702" y="4049443"/>
                  <a:ext cx="1646027" cy="400110"/>
                </a:xfrm>
                <a:prstGeom prst="rect">
                  <a:avLst/>
                </a:prstGeom>
                <a:blipFill rotWithShape="0">
                  <a:blip r:embed="rId7"/>
                  <a:stretch>
                    <a:fillRect b="-15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384617" y="2991721"/>
                  <a:ext cx="1198347"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7384617" y="2991721"/>
                  <a:ext cx="1198347" cy="369332"/>
                </a:xfrm>
                <a:prstGeom prst="rect">
                  <a:avLst/>
                </a:prstGeom>
                <a:blipFill rotWithShape="0">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107451" y="2856049"/>
                  <a:ext cx="17280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107451" y="2856049"/>
                  <a:ext cx="1728042" cy="957826"/>
                </a:xfrm>
                <a:prstGeom prst="rect">
                  <a:avLst/>
                </a:prstGeom>
                <a:blipFill rotWithShape="0">
                  <a:blip r:embed="rId9"/>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21" name="TextBox 20"/>
              <p:cNvSpPr txBox="1"/>
              <p:nvPr/>
            </p:nvSpPr>
            <p:spPr>
              <a:xfrm>
                <a:off x="7095684" y="5413385"/>
                <a:ext cx="3877116" cy="98719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eqArr>
                            <m:eqArrPr>
                              <m:ctrlPr>
                                <a:rPr lang="pt-BR" b="0" i="1" smtClean="0">
                                  <a:latin typeface="Cambria Math" panose="02040503050406030204" pitchFamily="18" charset="0"/>
                                  <a:ea typeface="Cambria Math" panose="02040503050406030204" pitchFamily="18" charset="0"/>
                                </a:rPr>
                              </m:ctrlPr>
                            </m:eqArrPr>
                            <m:e>
                              <m:r>
                                <a:rPr lang="pt-BR" b="0" i="1" smtClean="0">
                                  <a:latin typeface="Cambria Math" panose="02040503050406030204" pitchFamily="18" charset="0"/>
                                  <a:ea typeface="Cambria Math" panose="02040503050406030204" pitchFamily="18" charset="0"/>
                                </a:rPr>
                                <m:t>1 </m:t>
                              </m:r>
                              <m:r>
                                <m:rPr>
                                  <m:sty m:val="p"/>
                                </m:rPr>
                                <a:rPr lang="pt-BR" b="0" i="0" smtClean="0">
                                  <a:latin typeface="Cambria Math" panose="02040503050406030204" pitchFamily="18" charset="0"/>
                                  <a:ea typeface="Cambria Math" panose="02040503050406030204" pitchFamily="18" charset="0"/>
                                </a:rPr>
                                <m:t>se</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𝜃</m:t>
                              </m:r>
                            </m:e>
                            <m:e>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se</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&lt;</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𝜃</m:t>
                              </m:r>
                            </m:e>
                          </m:eqArr>
                        </m:e>
                      </m:d>
                    </m:oMath>
                  </m:oMathPara>
                </a14:m>
                <a:endParaRPr lang="pt-BR" dirty="0"/>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é o limiar de decisão.</a:t>
                </a:r>
              </a:p>
            </p:txBody>
          </p:sp>
        </mc:Choice>
        <mc:Fallback xmlns="">
          <p:sp>
            <p:nvSpPr>
              <p:cNvPr id="21" name="TextBox 20"/>
              <p:cNvSpPr txBox="1">
                <a:spLocks noRot="1" noChangeAspect="1" noMove="1" noResize="1" noEditPoints="1" noAdjustHandles="1" noChangeArrowheads="1" noChangeShapeType="1" noTextEdit="1"/>
              </p:cNvSpPr>
              <p:nvPr/>
            </p:nvSpPr>
            <p:spPr>
              <a:xfrm>
                <a:off x="7095684" y="5413385"/>
                <a:ext cx="3877116" cy="987193"/>
              </a:xfrm>
              <a:prstGeom prst="rect">
                <a:avLst/>
              </a:prstGeom>
              <a:blipFill rotWithShape="0">
                <a:blip r:embed="rId10"/>
                <a:stretch>
                  <a:fillRect l="-1415" b="-9259"/>
                </a:stretch>
              </a:blipFill>
            </p:spPr>
            <p:txBody>
              <a:bodyPr/>
              <a:lstStyle/>
              <a:p>
                <a:r>
                  <a:rPr lang="pt-BR">
                    <a:noFill/>
                  </a:rPr>
                  <a:t> </a:t>
                </a:r>
              </a:p>
            </p:txBody>
          </p:sp>
        </mc:Fallback>
      </mc:AlternateContent>
      <p:grpSp>
        <p:nvGrpSpPr>
          <p:cNvPr id="40" name="Group 39"/>
          <p:cNvGrpSpPr/>
          <p:nvPr/>
        </p:nvGrpSpPr>
        <p:grpSpPr>
          <a:xfrm>
            <a:off x="114755" y="4638765"/>
            <a:ext cx="3142324" cy="1550303"/>
            <a:chOff x="114755" y="4638765"/>
            <a:chExt cx="3142324" cy="1550303"/>
          </a:xfrm>
        </p:grpSpPr>
        <p:cxnSp>
          <p:nvCxnSpPr>
            <p:cNvPr id="22" name="Straight Arrow Connector 21"/>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886701" y="5881291"/>
                  <a:ext cx="33098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𝜃</m:t>
                        </m:r>
                      </m:oMath>
                    </m:oMathPara>
                  </a14:m>
                  <a:endParaRPr lang="pt-BR" sz="1400" dirty="0"/>
                </a:p>
              </p:txBody>
            </p:sp>
          </mc:Choice>
          <mc:Fallback xmlns="">
            <p:sp>
              <p:nvSpPr>
                <p:cNvPr id="6" name="Rectangle 5"/>
                <p:cNvSpPr>
                  <a:spLocks noRot="1" noChangeAspect="1" noMove="1" noResize="1" noEditPoints="1" noAdjustHandles="1" noChangeArrowheads="1" noChangeShapeType="1" noTextEdit="1"/>
                </p:cNvSpPr>
                <p:nvPr/>
              </p:nvSpPr>
              <p:spPr>
                <a:xfrm>
                  <a:off x="886701" y="5881291"/>
                  <a:ext cx="330988" cy="307777"/>
                </a:xfrm>
                <a:prstGeom prst="rect">
                  <a:avLst/>
                </a:prstGeom>
                <a:blipFill rotWithShape="0">
                  <a:blip r:embed="rId11"/>
                  <a:stretch>
                    <a:fillRect/>
                  </a:stretch>
                </a:blipFill>
              </p:spPr>
              <p:txBody>
                <a:bodyPr/>
                <a:lstStyle/>
                <a:p>
                  <a:r>
                    <a:rPr lang="pt-BR">
                      <a:noFill/>
                    </a:rPr>
                    <a:t> </a:t>
                  </a:r>
                </a:p>
              </p:txBody>
            </p:sp>
          </mc:Fallback>
        </mc:AlternateContent>
        <p:cxnSp>
          <p:nvCxnSpPr>
            <p:cNvPr id="13" name="Straight Connector 12"/>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479164" y="5881291"/>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34" name="Rectangle 33"/>
                <p:cNvSpPr>
                  <a:spLocks noRot="1" noChangeAspect="1" noMove="1" noResize="1" noEditPoints="1" noAdjustHandles="1" noChangeArrowheads="1" noChangeShapeType="1" noTextEdit="1"/>
                </p:cNvSpPr>
                <p:nvPr/>
              </p:nvSpPr>
              <p:spPr>
                <a:xfrm>
                  <a:off x="479164" y="5881291"/>
                  <a:ext cx="324128" cy="307777"/>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38" name="Straight Connector 37"/>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41" name="Oval 40"/>
              <p:cNvSpPr/>
              <p:nvPr/>
            </p:nvSpPr>
            <p:spPr>
              <a:xfrm>
                <a:off x="8813800" y="1257300"/>
                <a:ext cx="7493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41" name="Oval 40"/>
              <p:cNvSpPr>
                <a:spLocks noRot="1" noChangeAspect="1" noMove="1" noResize="1" noEditPoints="1" noAdjustHandles="1" noChangeArrowheads="1" noChangeShapeType="1" noTextEdit="1"/>
              </p:cNvSpPr>
              <p:nvPr/>
            </p:nvSpPr>
            <p:spPr>
              <a:xfrm>
                <a:off x="8813800" y="1257300"/>
                <a:ext cx="749300" cy="381000"/>
              </a:xfrm>
              <a:prstGeom prst="ellipse">
                <a:avLst/>
              </a:prstGeom>
              <a:blipFill rotWithShape="0">
                <a:blip r:embed="rId16"/>
                <a:stretch>
                  <a:fillRect b="-3077"/>
                </a:stretch>
              </a:blipFill>
              <a:ln>
                <a:solidFill>
                  <a:schemeClr val="tx1"/>
                </a:solidFill>
              </a:ln>
            </p:spPr>
            <p:txBody>
              <a:bodyPr/>
              <a:lstStyle/>
              <a:p>
                <a:r>
                  <a:rPr lang="pt-BR">
                    <a:noFill/>
                  </a:rPr>
                  <a:t> </a:t>
                </a:r>
              </a:p>
            </p:txBody>
          </p:sp>
        </mc:Fallback>
      </mc:AlternateContent>
      <p:cxnSp>
        <p:nvCxnSpPr>
          <p:cNvPr id="43" name="Straight Connector 42"/>
          <p:cNvCxnSpPr>
            <a:stCxn id="41" idx="0"/>
            <a:endCxn id="41" idx="4"/>
          </p:cNvCxnSpPr>
          <p:nvPr/>
        </p:nvCxnSpPr>
        <p:spPr>
          <a:xfrm>
            <a:off x="9188450" y="12573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8813800" y="1309298"/>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44" name="Rectangle 43"/>
              <p:cNvSpPr>
                <a:spLocks noRot="1" noChangeAspect="1" noMove="1" noResize="1" noEditPoints="1" noAdjustHandles="1" noChangeArrowheads="1" noChangeShapeType="1" noTextEdit="1"/>
              </p:cNvSpPr>
              <p:nvPr/>
            </p:nvSpPr>
            <p:spPr>
              <a:xfrm>
                <a:off x="8813800" y="1309298"/>
                <a:ext cx="374650" cy="276999"/>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9188450" y="1309299"/>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smtClean="0">
                          <a:latin typeface="Cambria Math" panose="02040503050406030204" pitchFamily="18" charset="0"/>
                        </a:rPr>
                        <m:t>𝑓</m:t>
                      </m:r>
                    </m:oMath>
                  </m:oMathPara>
                </a14:m>
                <a:endParaRPr lang="pt-BR" sz="1200" dirty="0"/>
              </a:p>
            </p:txBody>
          </p:sp>
        </mc:Choice>
        <mc:Fallback xmlns="">
          <p:sp>
            <p:nvSpPr>
              <p:cNvPr id="46" name="Rectangle 45"/>
              <p:cNvSpPr>
                <a:spLocks noRot="1" noChangeAspect="1" noMove="1" noResize="1" noEditPoints="1" noAdjustHandles="1" noChangeArrowheads="1" noChangeShapeType="1" noTextEdit="1"/>
              </p:cNvSpPr>
              <p:nvPr/>
            </p:nvSpPr>
            <p:spPr>
              <a:xfrm>
                <a:off x="9188450" y="1309299"/>
                <a:ext cx="374650" cy="276999"/>
              </a:xfrm>
              <a:prstGeom prst="rect">
                <a:avLst/>
              </a:prstGeom>
              <a:blipFill rotWithShape="0">
                <a:blip r:embed="rId18"/>
                <a:stretch>
                  <a:fillRect b="-4444"/>
                </a:stretch>
              </a:blipFill>
            </p:spPr>
            <p:txBody>
              <a:bodyPr/>
              <a:lstStyle/>
              <a:p>
                <a:r>
                  <a:rPr lang="pt-BR">
                    <a:noFill/>
                  </a:rPr>
                  <a:t> </a:t>
                </a:r>
              </a:p>
            </p:txBody>
          </p:sp>
        </mc:Fallback>
      </mc:AlternateContent>
      <p:cxnSp>
        <p:nvCxnSpPr>
          <p:cNvPr id="48" name="Straight Arrow Connector 47"/>
          <p:cNvCxnSpPr>
            <a:stCxn id="41" idx="6"/>
          </p:cNvCxnSpPr>
          <p:nvPr/>
        </p:nvCxnSpPr>
        <p:spPr>
          <a:xfrm flipV="1">
            <a:off x="9563100" y="1445419"/>
            <a:ext cx="173831" cy="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9609931" y="1278343"/>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49" name="Rectangle 48"/>
              <p:cNvSpPr>
                <a:spLocks noRot="1" noChangeAspect="1" noMove="1" noResize="1" noEditPoints="1" noAdjustHandles="1" noChangeArrowheads="1" noChangeShapeType="1" noTextEdit="1"/>
              </p:cNvSpPr>
              <p:nvPr/>
            </p:nvSpPr>
            <p:spPr>
              <a:xfrm>
                <a:off x="9609931" y="1278343"/>
                <a:ext cx="374650" cy="276999"/>
              </a:xfrm>
              <a:prstGeom prst="rect">
                <a:avLst/>
              </a:prstGeom>
              <a:blipFill rotWithShape="0">
                <a:blip r:embed="rId19"/>
                <a:stretch>
                  <a:fillRect/>
                </a:stretch>
              </a:blipFill>
            </p:spPr>
            <p:txBody>
              <a:bodyPr/>
              <a:lstStyle/>
              <a:p>
                <a:r>
                  <a:rPr lang="pt-BR">
                    <a:noFill/>
                  </a:rPr>
                  <a:t> </a:t>
                </a:r>
              </a:p>
            </p:txBody>
          </p:sp>
        </mc:Fallback>
      </mc:AlternateContent>
      <p:cxnSp>
        <p:nvCxnSpPr>
          <p:cNvPr id="51" name="Straight Arrow Connector 50"/>
          <p:cNvCxnSpPr/>
          <p:nvPr/>
        </p:nvCxnSpPr>
        <p:spPr>
          <a:xfrm>
            <a:off x="8624095" y="1309297"/>
            <a:ext cx="223042" cy="57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32035" y="1536227"/>
            <a:ext cx="215102" cy="119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p:cNvSpPr/>
              <p:nvPr/>
            </p:nvSpPr>
            <p:spPr>
              <a:xfrm>
                <a:off x="8350194" y="111880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57" name="Rectangle 56"/>
              <p:cNvSpPr>
                <a:spLocks noRot="1" noChangeAspect="1" noMove="1" noResize="1" noEditPoints="1" noAdjustHandles="1" noChangeArrowheads="1" noChangeShapeType="1" noTextEdit="1"/>
              </p:cNvSpPr>
              <p:nvPr/>
            </p:nvSpPr>
            <p:spPr>
              <a:xfrm>
                <a:off x="8350194" y="1118800"/>
                <a:ext cx="368754" cy="276999"/>
              </a:xfrm>
              <a:prstGeom prst="rect">
                <a:avLst/>
              </a:prstGeom>
              <a:blipFill rotWithShape="0">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8350194" y="1499800"/>
                <a:ext cx="37234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oMath>
                  </m:oMathPara>
                </a14:m>
                <a:endParaRPr lang="pt-BR" sz="1200" dirty="0"/>
              </a:p>
            </p:txBody>
          </p:sp>
        </mc:Choice>
        <mc:Fallback xmlns="">
          <p:sp>
            <p:nvSpPr>
              <p:cNvPr id="58" name="Rectangle 57"/>
              <p:cNvSpPr>
                <a:spLocks noRot="1" noChangeAspect="1" noMove="1" noResize="1" noEditPoints="1" noAdjustHandles="1" noChangeArrowheads="1" noChangeShapeType="1" noTextEdit="1"/>
              </p:cNvSpPr>
              <p:nvPr/>
            </p:nvSpPr>
            <p:spPr>
              <a:xfrm>
                <a:off x="8350194" y="1499800"/>
                <a:ext cx="372345" cy="276999"/>
              </a:xfrm>
              <a:prstGeom prst="rect">
                <a:avLst/>
              </a:prstGeom>
              <a:blipFill rotWithShape="0">
                <a:blip r:embed="rId21"/>
                <a:stretch>
                  <a:fillRect/>
                </a:stretch>
              </a:blipFill>
            </p:spPr>
            <p:txBody>
              <a:bodyPr/>
              <a:lstStyle/>
              <a:p>
                <a:r>
                  <a:rPr lang="pt-BR">
                    <a:noFill/>
                  </a:rPr>
                  <a:t> </a:t>
                </a:r>
              </a:p>
            </p:txBody>
          </p:sp>
        </mc:Fallback>
      </mc:AlternateContent>
      <p:grpSp>
        <p:nvGrpSpPr>
          <p:cNvPr id="87" name="Group 86"/>
          <p:cNvGrpSpPr/>
          <p:nvPr/>
        </p:nvGrpSpPr>
        <p:grpSpPr>
          <a:xfrm>
            <a:off x="9378133" y="3482400"/>
            <a:ext cx="1979007" cy="666279"/>
            <a:chOff x="9378133" y="3482400"/>
            <a:chExt cx="1979007" cy="666279"/>
          </a:xfrm>
        </p:grpSpPr>
        <mc:AlternateContent xmlns:mc="http://schemas.openxmlformats.org/markup-compatibility/2006" xmlns:a14="http://schemas.microsoft.com/office/drawing/2010/main">
          <mc:Choice Requires="a14">
            <p:sp>
              <p:nvSpPr>
                <p:cNvPr id="70" name="Rectangle 69"/>
                <p:cNvSpPr/>
                <p:nvPr/>
              </p:nvSpPr>
              <p:spPr>
                <a:xfrm>
                  <a:off x="9378133" y="349491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70" name="Rectangle 69"/>
                <p:cNvSpPr>
                  <a:spLocks noRot="1" noChangeAspect="1" noMove="1" noResize="1" noEditPoints="1" noAdjustHandles="1" noChangeArrowheads="1" noChangeShapeType="1" noTextEdit="1"/>
                </p:cNvSpPr>
                <p:nvPr/>
              </p:nvSpPr>
              <p:spPr>
                <a:xfrm>
                  <a:off x="9378133" y="3494910"/>
                  <a:ext cx="368754" cy="276999"/>
                </a:xfrm>
                <a:prstGeom prst="rect">
                  <a:avLst/>
                </a:prstGeom>
                <a:blipFill rotWithShape="0">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9851929" y="3482400"/>
                  <a:ext cx="95231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71" name="Oval 70"/>
                <p:cNvSpPr>
                  <a:spLocks noRot="1" noChangeAspect="1" noMove="1" noResize="1" noEditPoints="1" noAdjustHandles="1" noChangeArrowheads="1" noChangeShapeType="1" noTextEdit="1"/>
                </p:cNvSpPr>
                <p:nvPr/>
              </p:nvSpPr>
              <p:spPr>
                <a:xfrm>
                  <a:off x="9851929" y="3482400"/>
                  <a:ext cx="952310" cy="381000"/>
                </a:xfrm>
                <a:prstGeom prst="ellipse">
                  <a:avLst/>
                </a:prstGeom>
                <a:blipFill rotWithShape="0">
                  <a:blip r:embed="rId23"/>
                  <a:stretch>
                    <a:fillRect b="-3077"/>
                  </a:stretch>
                </a:blipFill>
                <a:ln>
                  <a:solidFill>
                    <a:schemeClr val="tx1"/>
                  </a:solidFill>
                </a:ln>
              </p:spPr>
              <p:txBody>
                <a:bodyPr/>
                <a:lstStyle/>
                <a:p>
                  <a:r>
                    <a:rPr lang="pt-BR">
                      <a:noFill/>
                    </a:rPr>
                    <a:t> </a:t>
                  </a:r>
                </a:p>
              </p:txBody>
            </p:sp>
          </mc:Fallback>
        </mc:AlternateContent>
        <p:cxnSp>
          <p:nvCxnSpPr>
            <p:cNvPr id="72" name="Straight Connector 71"/>
            <p:cNvCxnSpPr>
              <a:stCxn id="71" idx="0"/>
              <a:endCxn id="71" idx="4"/>
            </p:cNvCxnSpPr>
            <p:nvPr/>
          </p:nvCxnSpPr>
          <p:spPr>
            <a:xfrm>
              <a:off x="10328084" y="34824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p:cNvSpPr/>
                <p:nvPr/>
              </p:nvSpPr>
              <p:spPr>
                <a:xfrm>
                  <a:off x="9880505" y="3534398"/>
                  <a:ext cx="476154"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73" name="Rectangle 72"/>
                <p:cNvSpPr>
                  <a:spLocks noRot="1" noChangeAspect="1" noMove="1" noResize="1" noEditPoints="1" noAdjustHandles="1" noChangeArrowheads="1" noChangeShapeType="1" noTextEdit="1"/>
                </p:cNvSpPr>
                <p:nvPr/>
              </p:nvSpPr>
              <p:spPr>
                <a:xfrm>
                  <a:off x="9880505" y="3534398"/>
                  <a:ext cx="476154" cy="276999"/>
                </a:xfrm>
                <a:prstGeom prst="rect">
                  <a:avLst/>
                </a:prstGeom>
                <a:blipFill rotWithShape="0">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10288825" y="3543523"/>
                  <a:ext cx="628853" cy="276999"/>
                </a:xfrm>
                <a:prstGeom prst="rect">
                  <a:avLst/>
                </a:prstGeom>
              </p:spPr>
              <p:txBody>
                <a:bodyPr wrap="square">
                  <a:spAutoFit/>
                </a:bodyPr>
                <a:lstStyle/>
                <a:p>
                  <a14:m>
                    <m:oMath xmlns:m="http://schemas.openxmlformats.org/officeDocument/2006/math">
                      <m:r>
                        <a:rPr lang="pt-BR" sz="1200" i="1" smtClean="0">
                          <a:latin typeface="Cambria Math" panose="02040503050406030204" pitchFamily="18" charset="0"/>
                        </a:rPr>
                        <m:t>𝑓</m:t>
                      </m:r>
                      <m:r>
                        <a:rPr lang="pt-BR" sz="1200" i="1" smtClean="0">
                          <a:latin typeface="Cambria Math" panose="02040503050406030204" pitchFamily="18" charset="0"/>
                          <a:ea typeface="Cambria Math" panose="02040503050406030204" pitchFamily="18" charset="0"/>
                        </a:rPr>
                        <m:t>≥</m:t>
                      </m:r>
                    </m:oMath>
                  </a14:m>
                  <a:r>
                    <a:rPr lang="pt-BR" sz="1200" dirty="0"/>
                    <a:t>1</a:t>
                  </a:r>
                </a:p>
              </p:txBody>
            </p:sp>
          </mc:Choice>
          <mc:Fallback xmlns="">
            <p:sp>
              <p:nvSpPr>
                <p:cNvPr id="74" name="Rectangle 73"/>
                <p:cNvSpPr>
                  <a:spLocks noRot="1" noChangeAspect="1" noMove="1" noResize="1" noEditPoints="1" noAdjustHandles="1" noChangeArrowheads="1" noChangeShapeType="1" noTextEdit="1"/>
                </p:cNvSpPr>
                <p:nvPr/>
              </p:nvSpPr>
              <p:spPr>
                <a:xfrm>
                  <a:off x="10288825" y="3543523"/>
                  <a:ext cx="628853" cy="276999"/>
                </a:xfrm>
                <a:prstGeom prst="rect">
                  <a:avLst/>
                </a:prstGeom>
                <a:blipFill rotWithShape="0">
                  <a:blip r:embed="rId25"/>
                  <a:stretch>
                    <a:fillRect b="-15217"/>
                  </a:stretch>
                </a:blipFill>
              </p:spPr>
              <p:txBody>
                <a:bodyPr/>
                <a:lstStyle/>
                <a:p>
                  <a:r>
                    <a:rPr lang="pt-BR">
                      <a:noFill/>
                    </a:rPr>
                    <a:t> </a:t>
                  </a:r>
                </a:p>
              </p:txBody>
            </p:sp>
          </mc:Fallback>
        </mc:AlternateContent>
        <p:cxnSp>
          <p:nvCxnSpPr>
            <p:cNvPr id="75" name="Straight Arrow Connector 74"/>
            <p:cNvCxnSpPr>
              <a:stCxn id="71" idx="6"/>
            </p:cNvCxnSpPr>
            <p:nvPr/>
          </p:nvCxnSpPr>
          <p:spPr>
            <a:xfrm flipV="1">
              <a:off x="10804239" y="3670444"/>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p:cNvSpPr/>
                <p:nvPr/>
              </p:nvSpPr>
              <p:spPr>
                <a:xfrm>
                  <a:off x="10854991" y="3494910"/>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76" name="Rectangle 75"/>
                <p:cNvSpPr>
                  <a:spLocks noRot="1" noChangeAspect="1" noMove="1" noResize="1" noEditPoints="1" noAdjustHandles="1" noChangeArrowheads="1" noChangeShapeType="1" noTextEdit="1"/>
                </p:cNvSpPr>
                <p:nvPr/>
              </p:nvSpPr>
              <p:spPr>
                <a:xfrm>
                  <a:off x="10854991" y="3494910"/>
                  <a:ext cx="374650" cy="276999"/>
                </a:xfrm>
                <a:prstGeom prst="rect">
                  <a:avLst/>
                </a:prstGeom>
                <a:blipFill rotWithShape="0">
                  <a:blip r:embed="rId26"/>
                  <a:stretch>
                    <a:fillRect/>
                  </a:stretch>
                </a:blipFill>
              </p:spPr>
              <p:txBody>
                <a:bodyPr/>
                <a:lstStyle/>
                <a:p>
                  <a:r>
                    <a:rPr lang="pt-BR">
                      <a:noFill/>
                    </a:rPr>
                    <a:t> </a:t>
                  </a:r>
                </a:p>
              </p:txBody>
            </p:sp>
          </mc:Fallback>
        </mc:AlternateContent>
        <p:cxnSp>
          <p:nvCxnSpPr>
            <p:cNvPr id="81" name="Straight Arrow Connector 80"/>
            <p:cNvCxnSpPr/>
            <p:nvPr/>
          </p:nvCxnSpPr>
          <p:spPr>
            <a:xfrm flipV="1">
              <a:off x="9625049" y="3667646"/>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9797639" y="3642463"/>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4" name="Straight Arrow Connector 83"/>
            <p:cNvCxnSpPr/>
            <p:nvPr/>
          </p:nvCxnSpPr>
          <p:spPr>
            <a:xfrm>
              <a:off x="9827653" y="3733181"/>
              <a:ext cx="133504" cy="174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794995" y="3871680"/>
              <a:ext cx="1562145" cy="276999"/>
            </a:xfrm>
            <a:prstGeom prst="rect">
              <a:avLst/>
            </a:prstGeom>
            <a:noFill/>
          </p:spPr>
          <p:txBody>
            <a:bodyPr wrap="square" rtlCol="0">
              <a:spAutoFit/>
            </a:bodyPr>
            <a:lstStyle/>
            <a:p>
              <a:r>
                <a:rPr lang="pt-BR" sz="1200" dirty="0"/>
                <a:t>Entrada inibitória</a:t>
              </a:r>
            </a:p>
          </p:txBody>
        </p:sp>
      </p:grpSp>
    </p:spTree>
    <p:extLst>
      <p:ext uri="{BB962C8B-B14F-4D97-AF65-F5344CB8AC3E}">
        <p14:creationId xmlns:p14="http://schemas.microsoft.com/office/powerpoint/2010/main" val="3051993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Connector 5"/>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293795" y="3049807"/>
                <a:ext cx="897048" cy="63998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1" name="TextBox 10"/>
              <p:cNvSpPr txBox="1">
                <a:spLocks noRot="1" noChangeAspect="1" noMove="1" noResize="1" noEditPoints="1" noAdjustHandles="1" noChangeArrowheads="1" noChangeShapeType="1" noTextEdit="1"/>
              </p:cNvSpPr>
              <p:nvPr/>
            </p:nvSpPr>
            <p:spPr>
              <a:xfrm>
                <a:off x="6293795" y="3049807"/>
                <a:ext cx="897048" cy="63998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13" name="TextBox 12"/>
          <p:cNvSpPr txBox="1"/>
          <p:nvPr/>
        </p:nvSpPr>
        <p:spPr>
          <a:xfrm>
            <a:off x="4083175" y="4048030"/>
            <a:ext cx="1060450"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156325" y="4048030"/>
            <a:ext cx="1060450"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6216775" y="4171140"/>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94280" y="4167280"/>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1" name="Rectangle 20"/>
              <p:cNvSpPr/>
              <p:nvPr/>
            </p:nvSpPr>
            <p:spPr>
              <a:xfrm>
                <a:off x="3095081" y="2105438"/>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3095081" y="2105438"/>
                <a:ext cx="36766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7"/>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90843" y="4048029"/>
            <a:ext cx="1146832" cy="584775"/>
          </a:xfrm>
          <a:prstGeom prst="rect">
            <a:avLst/>
          </a:prstGeom>
          <a:noFill/>
        </p:spPr>
        <p:txBody>
          <a:bodyPr wrap="square" rtlCol="0">
            <a:spAutoFit/>
          </a:bodyPr>
          <a:lstStyle/>
          <a:p>
            <a:pPr algn="ctr"/>
            <a:r>
              <a:rPr lang="pt-BR" sz="1600" dirty="0"/>
              <a:t>Ligações de saída</a:t>
            </a:r>
          </a:p>
        </p:txBody>
      </p:sp>
      <p:cxnSp>
        <p:nvCxnSpPr>
          <p:cNvPr id="32" name="Elbow Connector 31"/>
          <p:cNvCxnSpPr/>
          <p:nvPr/>
        </p:nvCxnSpPr>
        <p:spPr>
          <a:xfrm flipV="1">
            <a:off x="5431009" y="3199723"/>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2875456" y="3297586"/>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4" name="Rectangle 33"/>
              <p:cNvSpPr>
                <a:spLocks noRot="1" noChangeAspect="1" noMove="1" noResize="1" noEditPoints="1" noAdjustHandles="1" noChangeArrowheads="1" noChangeShapeType="1" noTextEdit="1"/>
              </p:cNvSpPr>
              <p:nvPr/>
            </p:nvSpPr>
            <p:spPr>
              <a:xfrm>
                <a:off x="2875456" y="3297586"/>
                <a:ext cx="433387"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28617" y="371660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28617" y="3716601"/>
                <a:ext cx="498855"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160989" y="2860219"/>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4160989" y="2860219"/>
                <a:ext cx="1225039" cy="950068"/>
              </a:xfrm>
              <a:prstGeom prst="rect">
                <a:avLst/>
              </a:prstGeom>
              <a:blipFill rotWithShape="0">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95201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694280" y="1855246"/>
            <a:ext cx="6012023" cy="2900669"/>
            <a:chOff x="2694280" y="1855246"/>
            <a:chExt cx="6012023" cy="2900669"/>
          </a:xfrm>
        </p:grpSpPr>
        <p:sp>
          <p:nvSpPr>
            <p:cNvPr id="4" name="Oval 3"/>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Connector 7"/>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103065" y="2918197"/>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03065" y="2918197"/>
                  <a:ext cx="1225039" cy="950068"/>
                </a:xfrm>
                <a:prstGeom prst="rect">
                  <a:avLst/>
                </a:prstGeom>
                <a:blipFill rotWithShape="0">
                  <a:blip r:embed="rId2"/>
                  <a:stretch>
                    <a:fillRect/>
                  </a:stretch>
                </a:blipFill>
              </p:spPr>
              <p:txBody>
                <a:bodyPr/>
                <a:lstStyle/>
                <a:p>
                  <a:r>
                    <a:rPr lang="pt-BR">
                      <a:noFill/>
                    </a:rPr>
                    <a:t> </a:t>
                  </a:r>
                </a:p>
              </p:txBody>
            </p:sp>
          </mc:Fallback>
        </mc:AlternateContent>
        <p:cxnSp>
          <p:nvCxnSpPr>
            <p:cNvPr id="16" name="Curved Connector 15"/>
            <p:cNvCxnSpPr/>
            <p:nvPr/>
          </p:nvCxnSpPr>
          <p:spPr>
            <a:xfrm rot="10800000" flipV="1">
              <a:off x="5398853" y="3051565"/>
              <a:ext cx="824076" cy="661164"/>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543257" y="3173853"/>
                  <a:ext cx="225533"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6543257" y="3173853"/>
                  <a:ext cx="225533" cy="391646"/>
                </a:xfrm>
                <a:prstGeom prst="rect">
                  <a:avLst/>
                </a:prstGeom>
                <a:blipFill rotWithShape="0">
                  <a:blip r:embed="rId4"/>
                  <a:stretch>
                    <a:fillRect r="-59459"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24" name="TextBox 23"/>
            <p:cNvSpPr txBox="1"/>
            <p:nvPr/>
          </p:nvSpPr>
          <p:spPr>
            <a:xfrm>
              <a:off x="4083175" y="4048030"/>
              <a:ext cx="1060450" cy="584775"/>
            </a:xfrm>
            <a:prstGeom prst="rect">
              <a:avLst/>
            </a:prstGeom>
            <a:noFill/>
          </p:spPr>
          <p:txBody>
            <a:bodyPr wrap="square" rtlCol="0">
              <a:spAutoFit/>
            </a:bodyPr>
            <a:lstStyle/>
            <a:p>
              <a:pPr algn="ctr"/>
              <a:r>
                <a:rPr lang="pt-BR" sz="1600" dirty="0"/>
                <a:t>Função de entrada</a:t>
              </a:r>
            </a:p>
          </p:txBody>
        </p:sp>
        <p:sp>
          <p:nvSpPr>
            <p:cNvPr id="25" name="TextBox 24"/>
            <p:cNvSpPr txBox="1"/>
            <p:nvPr/>
          </p:nvSpPr>
          <p:spPr>
            <a:xfrm>
              <a:off x="5156325" y="4048030"/>
              <a:ext cx="1060450" cy="584775"/>
            </a:xfrm>
            <a:prstGeom prst="rect">
              <a:avLst/>
            </a:prstGeom>
            <a:noFill/>
          </p:spPr>
          <p:txBody>
            <a:bodyPr wrap="square" rtlCol="0">
              <a:spAutoFit/>
            </a:bodyPr>
            <a:lstStyle/>
            <a:p>
              <a:pPr algn="ctr"/>
              <a:r>
                <a:rPr lang="pt-BR" sz="1600" dirty="0"/>
                <a:t>Função de ativação</a:t>
              </a:r>
            </a:p>
          </p:txBody>
        </p:sp>
        <p:sp>
          <p:nvSpPr>
            <p:cNvPr id="26" name="TextBox 25"/>
            <p:cNvSpPr txBox="1"/>
            <p:nvPr/>
          </p:nvSpPr>
          <p:spPr>
            <a:xfrm>
              <a:off x="6216775" y="4171140"/>
              <a:ext cx="1060450" cy="338554"/>
            </a:xfrm>
            <a:prstGeom prst="rect">
              <a:avLst/>
            </a:prstGeom>
            <a:noFill/>
          </p:spPr>
          <p:txBody>
            <a:bodyPr wrap="square" rtlCol="0">
              <a:spAutoFit/>
            </a:bodyPr>
            <a:lstStyle/>
            <a:p>
              <a:pPr algn="ctr"/>
              <a:r>
                <a:rPr lang="pt-BR" sz="1600" dirty="0"/>
                <a:t>Saída</a:t>
              </a:r>
            </a:p>
          </p:txBody>
        </p:sp>
        <p:cxnSp>
          <p:nvCxnSpPr>
            <p:cNvPr id="28" name="Straight Arrow Connector 27"/>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694280" y="4048030"/>
              <a:ext cx="1152196" cy="584775"/>
            </a:xfrm>
            <a:prstGeom prst="rect">
              <a:avLst/>
            </a:prstGeom>
            <a:noFill/>
          </p:spPr>
          <p:txBody>
            <a:bodyPr wrap="square" rtlCol="0">
              <a:spAutoFit/>
            </a:bodyPr>
            <a:lstStyle/>
            <a:p>
              <a:pPr algn="ctr"/>
              <a:r>
                <a:rPr lang="pt-BR" sz="1600" dirty="0"/>
                <a:t>Ligações de entrada</a:t>
              </a:r>
            </a:p>
          </p:txBody>
        </p:sp>
        <mc:AlternateContent xmlns:mc="http://schemas.openxmlformats.org/markup-compatibility/2006" xmlns:a14="http://schemas.microsoft.com/office/drawing/2010/main">
          <mc:Choice Requires="a14">
            <p:sp>
              <p:nvSpPr>
                <p:cNvPr id="36" name="Rectangle 35"/>
                <p:cNvSpPr/>
                <p:nvPr/>
              </p:nvSpPr>
              <p:spPr>
                <a:xfrm>
                  <a:off x="2881670" y="2070251"/>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881670" y="2070251"/>
                  <a:ext cx="895694"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26179" y="2348819"/>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26179" y="2348819"/>
                  <a:ext cx="591444" cy="391646"/>
                </a:xfrm>
                <a:prstGeom prst="rect">
                  <a:avLst/>
                </a:prstGeom>
                <a:blipFill rotWithShape="0">
                  <a:blip r:embed="rId7"/>
                  <a:stretch>
                    <a:fillRect b="-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8"/>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270378" y="3122951"/>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270378" y="3122951"/>
                  <a:ext cx="552972" cy="391646"/>
                </a:xfrm>
                <a:prstGeom prst="rect">
                  <a:avLst/>
                </a:prstGeom>
                <a:blipFill rotWithShape="0">
                  <a:blip r:embed="rId9"/>
                  <a:stretch>
                    <a:fillRect b="-7692"/>
                  </a:stretch>
                </a:blipFill>
              </p:spPr>
              <p:txBody>
                <a:bodyPr/>
                <a:lstStyle/>
                <a:p>
                  <a:r>
                    <a:rPr lang="pt-BR">
                      <a:noFill/>
                    </a:rPr>
                    <a:t> </a:t>
                  </a:r>
                </a:p>
              </p:txBody>
            </p:sp>
          </mc:Fallback>
        </mc:AlternateContent>
        <p:sp>
          <p:nvSpPr>
            <p:cNvPr id="40" name="TextBox 39"/>
            <p:cNvSpPr txBox="1"/>
            <p:nvPr/>
          </p:nvSpPr>
          <p:spPr>
            <a:xfrm>
              <a:off x="3530451" y="1855246"/>
              <a:ext cx="1152196" cy="584775"/>
            </a:xfrm>
            <a:prstGeom prst="rect">
              <a:avLst/>
            </a:prstGeom>
            <a:noFill/>
          </p:spPr>
          <p:txBody>
            <a:bodyPr wrap="square" rtlCol="0">
              <a:spAutoFit/>
            </a:bodyPr>
            <a:lstStyle/>
            <a:p>
              <a:pPr algn="ctr"/>
              <a:r>
                <a:rPr lang="pt-BR" sz="1600" dirty="0"/>
                <a:t>Peso do bias</a:t>
              </a:r>
            </a:p>
          </p:txBody>
        </p:sp>
        <p:cxnSp>
          <p:nvCxnSpPr>
            <p:cNvPr id="42" name="Straight Connector 41"/>
            <p:cNvCxnSpPr>
              <a:stCxn id="4" idx="6"/>
            </p:cNvCxnSpPr>
            <p:nvPr/>
          </p:nvCxnSpPr>
          <p:spPr>
            <a:xfrm flipV="1">
              <a:off x="7391525" y="3364517"/>
              <a:ext cx="486103" cy="4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858249" y="2832249"/>
              <a:ext cx="638175" cy="53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877628" y="3364517"/>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863173" y="3364517"/>
              <a:ext cx="638175" cy="6377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445171" y="4171140"/>
              <a:ext cx="1146832" cy="584775"/>
            </a:xfrm>
            <a:prstGeom prst="rect">
              <a:avLst/>
            </a:prstGeom>
            <a:noFill/>
          </p:spPr>
          <p:txBody>
            <a:bodyPr wrap="square" rtlCol="0">
              <a:spAutoFit/>
            </a:bodyPr>
            <a:lstStyle/>
            <a:p>
              <a:pPr algn="ctr"/>
              <a:r>
                <a:rPr lang="pt-BR" sz="1600" dirty="0"/>
                <a:t>Ligações de saída</a:t>
              </a:r>
            </a:p>
          </p:txBody>
        </p:sp>
      </p:grpSp>
    </p:spTree>
    <p:extLst>
      <p:ext uri="{BB962C8B-B14F-4D97-AF65-F5344CB8AC3E}">
        <p14:creationId xmlns:p14="http://schemas.microsoft.com/office/powerpoint/2010/main" val="4222938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flipV="1">
              <a:off x="5991611" y="3358255"/>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885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a:t>bias</a:t>
              </a:r>
            </a:p>
          </p:txBody>
        </p:sp>
      </p:grpSp>
      <p:grpSp>
        <p:nvGrpSpPr>
          <p:cNvPr id="54" name="Group 53"/>
          <p:cNvGrpSpPr/>
          <p:nvPr/>
        </p:nvGrpSpPr>
        <p:grpSpPr>
          <a:xfrm>
            <a:off x="511819" y="4987108"/>
            <a:ext cx="3142324" cy="1550303"/>
            <a:chOff x="511819" y="4987108"/>
            <a:chExt cx="3142324" cy="1550303"/>
          </a:xfrm>
        </p:grpSpPr>
        <p:cxnSp>
          <p:nvCxnSpPr>
            <p:cNvPr id="44" name="Straight Arrow Connector 43"/>
            <p:cNvCxnSpPr/>
            <p:nvPr/>
          </p:nvCxnSpPr>
          <p:spPr>
            <a:xfrm flipV="1">
              <a:off x="1038293" y="5156782"/>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19" y="6236782"/>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39821" y="5761728"/>
              <a:ext cx="201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876228" y="6229634"/>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49" name="Rectangle 48"/>
                <p:cNvSpPr>
                  <a:spLocks noRot="1" noChangeAspect="1" noMove="1" noResize="1" noEditPoints="1" noAdjustHandles="1" noChangeArrowheads="1" noChangeShapeType="1" noTextEdit="1"/>
                </p:cNvSpPr>
                <p:nvPr/>
              </p:nvSpPr>
              <p:spPr>
                <a:xfrm>
                  <a:off x="876228" y="6229634"/>
                  <a:ext cx="324128" cy="307777"/>
                </a:xfrm>
                <a:prstGeom prst="rect">
                  <a:avLst/>
                </a:prstGeom>
                <a:blipFill rotWithShape="0">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1038292" y="4987108"/>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50" name="Rectangle 49"/>
                <p:cNvSpPr>
                  <a:spLocks noRot="1" noChangeAspect="1" noMove="1" noResize="1" noEditPoints="1" noAdjustHandles="1" noChangeArrowheads="1" noChangeShapeType="1" noTextEdit="1"/>
                </p:cNvSpPr>
                <p:nvPr/>
              </p:nvSpPr>
              <p:spPr>
                <a:xfrm>
                  <a:off x="1038292" y="4987108"/>
                  <a:ext cx="1047979" cy="404983"/>
                </a:xfrm>
                <a:prstGeom prst="rect">
                  <a:avLst/>
                </a:prstGeom>
                <a:blipFill rotWithShape="0">
                  <a:blip r:embed="rId14"/>
                  <a:stretch>
                    <a:fillRect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2946898" y="6044968"/>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51" name="Rectangle 50"/>
                <p:cNvSpPr>
                  <a:spLocks noRot="1" noChangeAspect="1" noMove="1" noResize="1" noEditPoints="1" noAdjustHandles="1" noChangeArrowheads="1" noChangeShapeType="1" noTextEdit="1"/>
                </p:cNvSpPr>
                <p:nvPr/>
              </p:nvSpPr>
              <p:spPr>
                <a:xfrm>
                  <a:off x="2946898" y="6044968"/>
                  <a:ext cx="707245" cy="369332"/>
                </a:xfrm>
                <a:prstGeom prst="rect">
                  <a:avLst/>
                </a:prstGeom>
                <a:blipFill rotWithShape="0">
                  <a:blip r:embed="rId15"/>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761832" y="5607839"/>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53" name="Rectangle 52"/>
                <p:cNvSpPr>
                  <a:spLocks noRot="1" noChangeAspect="1" noMove="1" noResize="1" noEditPoints="1" noAdjustHandles="1" noChangeArrowheads="1" noChangeShapeType="1" noTextEdit="1"/>
                </p:cNvSpPr>
                <p:nvPr/>
              </p:nvSpPr>
              <p:spPr>
                <a:xfrm>
                  <a:off x="761832" y="5607839"/>
                  <a:ext cx="324128" cy="307777"/>
                </a:xfrm>
                <a:prstGeom prst="rect">
                  <a:avLst/>
                </a:prstGeom>
                <a:blipFill rotWithShape="0">
                  <a:blip r:embed="rId16"/>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22005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519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a:t>bias</a:t>
              </a:r>
            </a:p>
          </p:txBody>
        </p:sp>
      </p:grpSp>
    </p:spTree>
    <p:extLst>
      <p:ext uri="{BB962C8B-B14F-4D97-AF65-F5344CB8AC3E}">
        <p14:creationId xmlns:p14="http://schemas.microsoft.com/office/powerpoint/2010/main" val="4099405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33502" cy="5167312"/>
              </a:xfrm>
            </p:spPr>
            <p:txBody>
              <a:bodyPr>
                <a:normAutofit fontScale="85000" lnSpcReduction="20000"/>
              </a:bodyPr>
              <a:lstStyle/>
              <a:p>
                <a:r>
                  <a:rPr lang="pt-BR" dirty="0"/>
                  <a:t>Devido às suas </a:t>
                </a:r>
                <a:r>
                  <a:rPr lang="pt-BR" dirty="0" smtClean="0"/>
                  <a:t>características</a:t>
                </a:r>
                <a:r>
                  <a:rPr lang="pt-BR" dirty="0"/>
                  <a:t>, não é comum se empregar a </a:t>
                </a:r>
                <a:r>
                  <a:rPr lang="pt-BR" b="1" i="1" dirty="0"/>
                  <a:t>função degrau</a:t>
                </a:r>
                <a:r>
                  <a:rPr lang="pt-BR" dirty="0"/>
                  <a:t> como função de ativação em MLPs pois ela possui derivada igual a 0 em todos os pontos, exceto em torno de 0, onde ela é indefinida. </a:t>
                </a:r>
              </a:p>
              <a:p>
                <a:r>
                  <a:rPr lang="pt-BR" dirty="0"/>
                  <a:t>Até o surgimento das </a:t>
                </a:r>
                <a:r>
                  <a:rPr lang="pt-BR" b="1" i="1" dirty="0"/>
                  <a:t>redes neurais profundas</a:t>
                </a:r>
                <a:r>
                  <a:rPr lang="pt-BR" dirty="0"/>
                  <a:t>, a regra era se utilizar duas funções que são, em essência, versões suavizadas da</a:t>
                </a:r>
                <a:r>
                  <a:rPr lang="pt-BR" b="1" i="1" dirty="0"/>
                  <a:t> função degrau</a:t>
                </a:r>
                <a:r>
                  <a:rPr lang="pt-BR" dirty="0"/>
                  <a:t>: a </a:t>
                </a:r>
                <a:r>
                  <a:rPr lang="pt-BR" b="1" i="1" dirty="0"/>
                  <a:t>função logística </a:t>
                </a:r>
                <a:r>
                  <a:rPr lang="pt-BR" dirty="0"/>
                  <a:t>ou a </a:t>
                </a:r>
                <a:r>
                  <a:rPr lang="pt-BR" b="1" i="1" dirty="0"/>
                  <a:t>função tangente hiperbólica</a:t>
                </a:r>
                <a:r>
                  <a:rPr lang="pt-BR" dirty="0"/>
                  <a:t>.</a:t>
                </a:r>
              </a:p>
              <a:p>
                <a:r>
                  <a:rPr lang="pt-BR" dirty="0"/>
                  <a:t>Essas funções possuem derivada definida e diferente de 0 em todos os pontos.</a:t>
                </a:r>
              </a:p>
              <a:p>
                <a:r>
                  <a:rPr lang="pt-BR" dirty="0"/>
                  <a:t>A </a:t>
                </a:r>
                <a:r>
                  <a:rPr lang="pt-BR" b="1" i="1" dirty="0"/>
                  <a:t>função logística</a:t>
                </a:r>
                <a:r>
                  <a:rPr lang="pt-BR" dirty="0"/>
                  <a:t> tem a seguinte expressão: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𝑗</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+1</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oMath>
                </a14:m>
                <a:r>
                  <a:rPr lang="pt-BR" dirty="0"/>
                  <a:t>.</a:t>
                </a:r>
              </a:p>
              <a:p>
                <a:r>
                  <a:rPr lang="pt-BR" dirty="0"/>
                  <a:t>Sua derivada é dada 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b="0" i="1" smtClean="0">
                        <a:latin typeface="Cambria Math" panose="02040503050406030204" pitchFamily="18" charset="0"/>
                      </a:rPr>
                      <m:t>=</m:t>
                    </m:r>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b="0" i="1" smtClean="0">
                        <a:latin typeface="Cambria Math" panose="02040503050406030204" pitchFamily="18" charset="0"/>
                      </a:rPr>
                      <m:t>&gt;0</m:t>
                    </m:r>
                  </m:oMath>
                </a14:m>
                <a:r>
                  <a:rPr lang="pt-BR" dirty="0"/>
                  <a:t>,</a:t>
                </a:r>
              </a:p>
              <a:p>
                <a:pPr marL="0" indent="0">
                  <a:buNone/>
                </a:pPr>
                <a:r>
                  <a:rPr lang="pt-BR" dirty="0"/>
                  <a:t>onde </a:t>
                </a:r>
                <a14:m>
                  <m:oMath xmlns:m="http://schemas.openxmlformats.org/officeDocument/2006/math">
                    <m:r>
                      <a:rPr lang="pt-BR" b="0" i="1" smtClean="0">
                        <a:latin typeface="Cambria Math" panose="02040503050406030204" pitchFamily="18" charset="0"/>
                      </a:rPr>
                      <m:t>𝑝</m:t>
                    </m:r>
                  </m:oMath>
                </a14:m>
                <a:r>
                  <a:rPr lang="pt-BR" dirty="0"/>
                  <a:t> é o </a:t>
                </a:r>
                <a:r>
                  <a:rPr lang="pt-BR" b="1" i="1" dirty="0"/>
                  <a:t>fator de suavização </a:t>
                </a:r>
                <a:r>
                  <a:rPr lang="pt-BR" dirty="0"/>
                  <a:t>da função de ativação logística.</a:t>
                </a:r>
              </a:p>
              <a:p>
                <a:r>
                  <a:rPr lang="pt-BR" dirty="0"/>
                  <a:t>A derivada será importante, como veremos, no processo de aprendizado da rede neural.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33502" cy="5167312"/>
              </a:xfrm>
              <a:blipFill rotWithShape="0">
                <a:blip r:embed="rId3"/>
                <a:stretch>
                  <a:fillRect l="-884" t="-2712" b="-708"/>
                </a:stretch>
              </a:blipFill>
            </p:spPr>
            <p:txBody>
              <a:bodyPr/>
              <a:lstStyle/>
              <a:p>
                <a:r>
                  <a:rPr lang="pt-BR">
                    <a:noFill/>
                  </a:rPr>
                  <a:t> </a:t>
                </a:r>
              </a:p>
            </p:txBody>
          </p:sp>
        </mc:Fallback>
      </mc:AlternateContent>
    </p:spTree>
    <p:extLst>
      <p:ext uri="{BB962C8B-B14F-4D97-AF65-F5344CB8AC3E}">
        <p14:creationId xmlns:p14="http://schemas.microsoft.com/office/powerpoint/2010/main" val="27123605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705926" y="2041222"/>
            <a:ext cx="6169792" cy="2791286"/>
            <a:chOff x="2705926" y="2041222"/>
            <a:chExt cx="6169792" cy="2791286"/>
          </a:xfrm>
        </p:grpSpPr>
        <p:sp>
          <p:nvSpPr>
            <p:cNvPr id="4" name="Oval 3"/>
            <p:cNvSpPr/>
            <p:nvPr/>
          </p:nvSpPr>
          <p:spPr>
            <a:xfrm>
              <a:off x="4108542" y="2630338"/>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a:stCxn id="4" idx="0"/>
              <a:endCxn id="4" idx="4"/>
            </p:cNvCxnSpPr>
            <p:nvPr/>
          </p:nvCxnSpPr>
          <p:spPr>
            <a:xfrm>
              <a:off x="5771805" y="2630338"/>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098856" y="2932014"/>
                  <a:ext cx="1736011" cy="78489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1600" b="0" i="1" smtClean="0">
                            <a:latin typeface="Cambria Math" panose="02040503050406030204" pitchFamily="18" charset="0"/>
                          </a:rPr>
                          <m:t>𝑔</m:t>
                        </m:r>
                        <m:d>
                          <m:dPr>
                            <m:ctrlPr>
                              <a:rPr lang="pt-BR" sz="1600" b="0" i="1" smtClean="0">
                                <a:latin typeface="Cambria Math" panose="02040503050406030204" pitchFamily="18" charset="0"/>
                              </a:rPr>
                            </m:ctrlPr>
                          </m:dPr>
                          <m:e>
                            <m:r>
                              <a:rPr lang="pt-BR" sz="1600" b="1" i="1" smtClean="0">
                                <a:latin typeface="Cambria Math" panose="02040503050406030204" pitchFamily="18" charset="0"/>
                              </a:rPr>
                              <m:t>𝒙</m:t>
                            </m:r>
                          </m:e>
                        </m:d>
                        <m:r>
                          <a:rPr lang="pt-BR" sz="1600" b="0" i="1" smtClean="0">
                            <a:latin typeface="Cambria Math" panose="02040503050406030204" pitchFamily="18" charset="0"/>
                          </a:rPr>
                          <m:t>=</m:t>
                        </m:r>
                        <m:nary>
                          <m:naryPr>
                            <m:chr m:val="∑"/>
                            <m:ctrlPr>
                              <a:rPr lang="pt-BR" sz="1600" b="0" i="1" smtClean="0">
                                <a:latin typeface="Cambria Math" panose="02040503050406030204" pitchFamily="18" charset="0"/>
                              </a:rPr>
                            </m:ctrlPr>
                          </m:naryPr>
                          <m:sub>
                            <m:r>
                              <m:rPr>
                                <m:brk m:alnAt="23"/>
                              </m:rPr>
                              <a:rPr lang="pt-BR" sz="1600" b="0" i="1" smtClean="0">
                                <a:latin typeface="Cambria Math" panose="02040503050406030204" pitchFamily="18" charset="0"/>
                              </a:rPr>
                              <m:t>𝑖</m:t>
                            </m:r>
                            <m:r>
                              <a:rPr lang="pt-BR" sz="1600" b="0" i="1" smtClean="0">
                                <a:latin typeface="Cambria Math" panose="02040503050406030204" pitchFamily="18" charset="0"/>
                              </a:rPr>
                              <m:t>=0</m:t>
                            </m:r>
                          </m:sub>
                          <m:sup>
                            <m:r>
                              <a:rPr lang="pt-BR" sz="1600" b="0" i="1" smtClean="0">
                                <a:latin typeface="Cambria Math" panose="02040503050406030204" pitchFamily="18" charset="0"/>
                              </a:rPr>
                              <m:t>𝐾</m:t>
                            </m:r>
                          </m:sup>
                          <m:e>
                            <m:sSub>
                              <m:sSubPr>
                                <m:ctrlPr>
                                  <a:rPr lang="pt-BR" sz="1600" i="1">
                                    <a:latin typeface="Cambria Math" panose="02040503050406030204" pitchFamily="18" charset="0"/>
                                  </a:rPr>
                                </m:ctrlPr>
                              </m:sSubPr>
                              <m:e>
                                <m:r>
                                  <a:rPr lang="pt-BR" sz="1600" i="1">
                                    <a:latin typeface="Cambria Math" panose="02040503050406030204" pitchFamily="18" charset="0"/>
                                  </a:rPr>
                                  <m:t>𝑤</m:t>
                                </m:r>
                              </m:e>
                              <m:sub>
                                <m:r>
                                  <a:rPr lang="pt-BR" sz="1600" i="1">
                                    <a:latin typeface="Cambria Math" panose="02040503050406030204" pitchFamily="18" charset="0"/>
                                  </a:rPr>
                                  <m:t>𝑖</m:t>
                                </m:r>
                                <m:r>
                                  <a:rPr lang="pt-BR" sz="1600" b="0" i="1" smtClean="0">
                                    <a:latin typeface="Cambria Math" panose="02040503050406030204" pitchFamily="18" charset="0"/>
                                  </a:rPr>
                                  <m:t>𝑗</m:t>
                                </m:r>
                              </m:sub>
                            </m:sSub>
                            <m:sSub>
                              <m:sSubPr>
                                <m:ctrlPr>
                                  <a:rPr lang="pt-BR" sz="1600" i="1">
                                    <a:latin typeface="Cambria Math" panose="02040503050406030204" pitchFamily="18" charset="0"/>
                                  </a:rPr>
                                </m:ctrlPr>
                              </m:sSubPr>
                              <m:e>
                                <m:r>
                                  <a:rPr lang="pt-BR" sz="1600" i="1">
                                    <a:latin typeface="Cambria Math" panose="02040503050406030204" pitchFamily="18" charset="0"/>
                                  </a:rPr>
                                  <m:t>𝑥</m:t>
                                </m:r>
                              </m:e>
                              <m:sub>
                                <m:r>
                                  <a:rPr lang="pt-BR" sz="1600" b="0" i="1" smtClean="0">
                                    <a:latin typeface="Cambria Math" panose="02040503050406030204" pitchFamily="18" charset="0"/>
                                  </a:rPr>
                                  <m:t>𝑖</m:t>
                                </m:r>
                              </m:sub>
                            </m:sSub>
                          </m:e>
                        </m:nary>
                      </m:oMath>
                    </m:oMathPara>
                  </a14:m>
                  <a:endParaRPr lang="pt-BR"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098856" y="2932014"/>
                  <a:ext cx="1736011" cy="784895"/>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048417" y="3152662"/>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6048417" y="3152662"/>
                  <a:ext cx="510351" cy="369332"/>
                </a:xfrm>
                <a:prstGeom prst="rect">
                  <a:avLst/>
                </a:prstGeom>
                <a:blipFill rotWithShape="0">
                  <a:blip r:embed="rId3"/>
                  <a:stretch>
                    <a:fillRect l="-3571" r="-94048"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339017" y="2870644"/>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7339017" y="2870644"/>
                  <a:ext cx="1536701" cy="391646"/>
                </a:xfrm>
                <a:prstGeom prst="rect">
                  <a:avLst/>
                </a:prstGeom>
                <a:blipFill rotWithShape="0">
                  <a:blip r:embed="rId4"/>
                  <a:stretch>
                    <a:fillRect b="-7813"/>
                  </a:stretch>
                </a:blipFill>
              </p:spPr>
              <p:txBody>
                <a:bodyPr/>
                <a:lstStyle/>
                <a:p>
                  <a:r>
                    <a:rPr lang="pt-BR">
                      <a:noFill/>
                    </a:rPr>
                    <a:t> </a:t>
                  </a:r>
                </a:p>
              </p:txBody>
            </p:sp>
          </mc:Fallback>
        </mc:AlternateContent>
        <p:sp>
          <p:nvSpPr>
            <p:cNvPr id="24" name="TextBox 23"/>
            <p:cNvSpPr txBox="1"/>
            <p:nvPr/>
          </p:nvSpPr>
          <p:spPr>
            <a:xfrm>
              <a:off x="4423044" y="4247731"/>
              <a:ext cx="1060450" cy="584775"/>
            </a:xfrm>
            <a:prstGeom prst="rect">
              <a:avLst/>
            </a:prstGeom>
            <a:noFill/>
          </p:spPr>
          <p:txBody>
            <a:bodyPr wrap="square" rtlCol="0">
              <a:spAutoFit/>
            </a:bodyPr>
            <a:lstStyle/>
            <a:p>
              <a:pPr algn="ctr"/>
              <a:r>
                <a:rPr lang="pt-BR" sz="1600" dirty="0"/>
                <a:t>Função de entrada</a:t>
              </a:r>
            </a:p>
          </p:txBody>
        </p:sp>
        <p:sp>
          <p:nvSpPr>
            <p:cNvPr id="25" name="TextBox 24"/>
            <p:cNvSpPr txBox="1"/>
            <p:nvPr/>
          </p:nvSpPr>
          <p:spPr>
            <a:xfrm>
              <a:off x="6048417" y="4247732"/>
              <a:ext cx="1060450" cy="584775"/>
            </a:xfrm>
            <a:prstGeom prst="rect">
              <a:avLst/>
            </a:prstGeom>
            <a:noFill/>
          </p:spPr>
          <p:txBody>
            <a:bodyPr wrap="square" rtlCol="0">
              <a:spAutoFit/>
            </a:bodyPr>
            <a:lstStyle/>
            <a:p>
              <a:pPr algn="ctr"/>
              <a:r>
                <a:rPr lang="pt-BR" sz="1600" dirty="0"/>
                <a:t>Função de ativação</a:t>
              </a:r>
            </a:p>
          </p:txBody>
        </p:sp>
        <p:sp>
          <p:nvSpPr>
            <p:cNvPr id="26" name="TextBox 25"/>
            <p:cNvSpPr txBox="1"/>
            <p:nvPr/>
          </p:nvSpPr>
          <p:spPr>
            <a:xfrm>
              <a:off x="7319179" y="4370843"/>
              <a:ext cx="1060450" cy="338554"/>
            </a:xfrm>
            <a:prstGeom prst="rect">
              <a:avLst/>
            </a:prstGeom>
            <a:noFill/>
          </p:spPr>
          <p:txBody>
            <a:bodyPr wrap="square" rtlCol="0">
              <a:spAutoFit/>
            </a:bodyPr>
            <a:lstStyle/>
            <a:p>
              <a:pPr algn="ctr"/>
              <a:r>
                <a:rPr lang="pt-BR" sz="1600" dirty="0"/>
                <a:t>Saída</a:t>
              </a:r>
            </a:p>
          </p:txBody>
        </p:sp>
        <p:cxnSp>
          <p:nvCxnSpPr>
            <p:cNvPr id="28" name="Straight Arrow Connector 27"/>
            <p:cNvCxnSpPr/>
            <p:nvPr/>
          </p:nvCxnSpPr>
          <p:spPr>
            <a:xfrm>
              <a:off x="3493143" y="2365598"/>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403146" y="2920139"/>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92349" y="3397032"/>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36241" y="3596500"/>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05926" y="4247733"/>
              <a:ext cx="1152196" cy="584775"/>
            </a:xfrm>
            <a:prstGeom prst="rect">
              <a:avLst/>
            </a:prstGeom>
            <a:noFill/>
          </p:spPr>
          <p:txBody>
            <a:bodyPr wrap="square" rtlCol="0">
              <a:spAutoFit/>
            </a:bodyPr>
            <a:lstStyle/>
            <a:p>
              <a:pPr algn="ctr"/>
              <a:r>
                <a:rPr lang="pt-BR" sz="1600" dirty="0"/>
                <a:t>Ligações de entrada</a:t>
              </a:r>
            </a:p>
          </p:txBody>
        </p:sp>
        <mc:AlternateContent xmlns:mc="http://schemas.openxmlformats.org/markup-compatibility/2006" xmlns:a14="http://schemas.microsoft.com/office/drawing/2010/main">
          <mc:Choice Requires="a14">
            <p:sp>
              <p:nvSpPr>
                <p:cNvPr id="36" name="Rectangle 35"/>
                <p:cNvSpPr/>
                <p:nvPr/>
              </p:nvSpPr>
              <p:spPr>
                <a:xfrm>
                  <a:off x="2925212" y="2041222"/>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925212" y="2041222"/>
                  <a:ext cx="895694"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69721" y="2319790"/>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69721" y="2319790"/>
                  <a:ext cx="591444" cy="391646"/>
                </a:xfrm>
                <a:prstGeom prst="rect">
                  <a:avLst/>
                </a:prstGeom>
                <a:blipFill rotWithShape="0">
                  <a:blip r:embed="rId6"/>
                  <a:stretch>
                    <a:fillRect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921930" y="3274425"/>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921930" y="3274425"/>
                  <a:ext cx="433387"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313920" y="3093922"/>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313920" y="3093922"/>
                  <a:ext cx="552972" cy="391646"/>
                </a:xfrm>
                <a:prstGeom prst="rect">
                  <a:avLst/>
                </a:prstGeom>
                <a:blipFill rotWithShape="0">
                  <a:blip r:embed="rId8"/>
                  <a:stretch>
                    <a:fillRect b="-7813"/>
                  </a:stretch>
                </a:blipFill>
              </p:spPr>
              <p:txBody>
                <a:bodyPr/>
                <a:lstStyle/>
                <a:p>
                  <a:r>
                    <a:rPr lang="pt-BR">
                      <a:noFill/>
                    </a:rPr>
                    <a:t> </a:t>
                  </a:r>
                </a:p>
              </p:txBody>
            </p:sp>
          </mc:Fallback>
        </mc:AlternateContent>
        <p:sp>
          <p:nvSpPr>
            <p:cNvPr id="40" name="TextBox 39"/>
            <p:cNvSpPr txBox="1"/>
            <p:nvPr/>
          </p:nvSpPr>
          <p:spPr>
            <a:xfrm>
              <a:off x="4065443" y="2116570"/>
              <a:ext cx="1549550" cy="338554"/>
            </a:xfrm>
            <a:prstGeom prst="rect">
              <a:avLst/>
            </a:prstGeom>
            <a:noFill/>
          </p:spPr>
          <p:txBody>
            <a:bodyPr wrap="square" rtlCol="0">
              <a:spAutoFit/>
            </a:bodyPr>
            <a:lstStyle/>
            <a:p>
              <a:pPr algn="ctr"/>
              <a:r>
                <a:rPr lang="pt-BR" sz="1600" dirty="0"/>
                <a:t>Peso do bias</a:t>
              </a:r>
            </a:p>
          </p:txBody>
        </p:sp>
        <p:cxnSp>
          <p:nvCxnSpPr>
            <p:cNvPr id="48" name="Straight Arrow Connector 47"/>
            <p:cNvCxnSpPr/>
            <p:nvPr/>
          </p:nvCxnSpPr>
          <p:spPr>
            <a:xfrm>
              <a:off x="7435067" y="3324462"/>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3048092" y="3761079"/>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0" name="Rectangle 29"/>
                <p:cNvSpPr>
                  <a:spLocks noRot="1" noChangeAspect="1" noMove="1" noResize="1" noEditPoints="1" noAdjustHandles="1" noChangeArrowheads="1" noChangeShapeType="1" noTextEdit="1"/>
                </p:cNvSpPr>
                <p:nvPr/>
              </p:nvSpPr>
              <p:spPr>
                <a:xfrm>
                  <a:off x="3048092" y="3761079"/>
                  <a:ext cx="495199" cy="369332"/>
                </a:xfrm>
                <a:prstGeom prst="rect">
                  <a:avLst/>
                </a:prstGeom>
                <a:blipFill rotWithShape="0">
                  <a:blip r:embed="rId9"/>
                  <a:stretch>
                    <a:fillRect/>
                  </a:stretch>
                </a:blipFill>
              </p:spPr>
              <p:txBody>
                <a:bodyPr/>
                <a:lstStyle/>
                <a:p>
                  <a:r>
                    <a:rPr lang="pt-BR">
                      <a:noFill/>
                    </a:rPr>
                    <a:t> </a:t>
                  </a:r>
                </a:p>
              </p:txBody>
            </p:sp>
          </mc:Fallback>
        </mc:AlternateContent>
        <p:cxnSp>
          <p:nvCxnSpPr>
            <p:cNvPr id="7" name="Straight Arrow Connector 6"/>
            <p:cNvCxnSpPr/>
            <p:nvPr/>
          </p:nvCxnSpPr>
          <p:spPr>
            <a:xfrm flipV="1">
              <a:off x="4065443" y="2285848"/>
              <a:ext cx="221450" cy="145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0828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flipV="1">
            <a:off x="3099661" y="3110424"/>
            <a:ext cx="0" cy="23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63061" y="4773478"/>
            <a:ext cx="28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Multiply 15"/>
          <p:cNvSpPr/>
          <p:nvPr/>
        </p:nvSpPr>
        <p:spPr>
          <a:xfrm>
            <a:off x="3178974" y="48700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Multiply 16"/>
          <p:cNvSpPr/>
          <p:nvPr/>
        </p:nvSpPr>
        <p:spPr>
          <a:xfrm>
            <a:off x="3331374" y="50224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Multiply 17"/>
          <p:cNvSpPr/>
          <p:nvPr/>
        </p:nvSpPr>
        <p:spPr>
          <a:xfrm>
            <a:off x="3483774" y="51748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Multiply 18"/>
          <p:cNvSpPr/>
          <p:nvPr/>
        </p:nvSpPr>
        <p:spPr>
          <a:xfrm>
            <a:off x="2616179" y="4297992"/>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Multiply 19"/>
          <p:cNvSpPr/>
          <p:nvPr/>
        </p:nvSpPr>
        <p:spPr>
          <a:xfrm>
            <a:off x="2715549" y="4038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Multiply 20"/>
          <p:cNvSpPr/>
          <p:nvPr/>
        </p:nvSpPr>
        <p:spPr>
          <a:xfrm>
            <a:off x="3182748" y="4254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Multiply 21"/>
          <p:cNvSpPr/>
          <p:nvPr/>
        </p:nvSpPr>
        <p:spPr>
          <a:xfrm>
            <a:off x="3375774" y="4470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3591774" y="38039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3774414" y="35414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3918414" y="375332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4138844" y="407522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4074352" y="350287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4291773" y="379376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28"/>
          <p:cNvSpPr/>
          <p:nvPr/>
        </p:nvSpPr>
        <p:spPr>
          <a:xfrm>
            <a:off x="4422311" y="360628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4450957" y="40325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Straight Connector 31"/>
          <p:cNvCxnSpPr/>
          <p:nvPr/>
        </p:nvCxnSpPr>
        <p:spPr>
          <a:xfrm>
            <a:off x="2715549" y="3502875"/>
            <a:ext cx="2021551" cy="17355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124379" y="2932882"/>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3" name="TextBox 32"/>
              <p:cNvSpPr txBox="1">
                <a:spLocks noRot="1" noChangeAspect="1" noMove="1" noResize="1" noEditPoints="1" noAdjustHandles="1" noChangeArrowheads="1" noChangeShapeType="1" noTextEdit="1"/>
              </p:cNvSpPr>
              <p:nvPr/>
            </p:nvSpPr>
            <p:spPr>
              <a:xfrm>
                <a:off x="3124379" y="2932882"/>
                <a:ext cx="399825"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905212" y="4370638"/>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905212" y="4370638"/>
                <a:ext cx="399825" cy="369332"/>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4183444" y="5174801"/>
                <a:ext cx="2297039"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0</m:t>
                          </m:r>
                          <m:r>
                            <a:rPr lang="pt-BR" i="1">
                              <a:latin typeface="Cambria Math" panose="02040503050406030204" pitchFamily="18" charset="0"/>
                            </a:rPr>
                            <m:t>𝑗</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4183444" y="5174801"/>
                <a:ext cx="2297039" cy="391646"/>
              </a:xfrm>
              <a:prstGeom prst="rect">
                <a:avLst/>
              </a:prstGeom>
              <a:blipFill rotWithShape="0">
                <a:blip r:embed="rId4"/>
                <a:stretch>
                  <a:fillRect b="-7813"/>
                </a:stretch>
              </a:blipFill>
            </p:spPr>
            <p:txBody>
              <a:bodyPr/>
              <a:lstStyle/>
              <a:p>
                <a:r>
                  <a:rPr lang="pt-BR">
                    <a:noFill/>
                  </a:rPr>
                  <a:t> </a:t>
                </a:r>
              </a:p>
            </p:txBody>
          </p:sp>
        </mc:Fallback>
      </mc:AlternateContent>
    </p:spTree>
    <p:extLst>
      <p:ext uri="{BB962C8B-B14F-4D97-AF65-F5344CB8AC3E}">
        <p14:creationId xmlns:p14="http://schemas.microsoft.com/office/powerpoint/2010/main" val="2883858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1259611" y="309457"/>
            <a:ext cx="7545379" cy="6181401"/>
            <a:chOff x="1259611" y="309457"/>
            <a:chExt cx="7545379" cy="6181401"/>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rotWithShape="0">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rotWithShape="0">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rotWithShape="0">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rotWithShape="0">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rotWithShape="0">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55204" y="309457"/>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55204" y="309457"/>
                  <a:ext cx="368306" cy="299313"/>
                </a:xfrm>
                <a:prstGeom prst="rect">
                  <a:avLst/>
                </a:prstGeom>
                <a:blipFill rotWithShape="0">
                  <a:blip r:embed="rId9"/>
                  <a:stretch>
                    <a:fillRect l="-8197" r="-9836" b="-26531"/>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rotWithShape="0">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grpSp>
    </p:spTree>
    <p:extLst>
      <p:ext uri="{BB962C8B-B14F-4D97-AF65-F5344CB8AC3E}">
        <p14:creationId xmlns:p14="http://schemas.microsoft.com/office/powerpoint/2010/main" val="426402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8" name="Group 237"/>
          <p:cNvGrpSpPr/>
          <p:nvPr/>
        </p:nvGrpSpPr>
        <p:grpSpPr>
          <a:xfrm>
            <a:off x="860151" y="1526926"/>
            <a:ext cx="10173977" cy="3597480"/>
            <a:chOff x="153569" y="1208272"/>
            <a:chExt cx="10173977" cy="3597480"/>
          </a:xfrm>
        </p:grpSpPr>
        <p:sp>
          <p:nvSpPr>
            <p:cNvPr id="4" name="Rectangle 3"/>
            <p:cNvSpPr/>
            <p:nvPr/>
          </p:nvSpPr>
          <p:spPr>
            <a:xfrm>
              <a:off x="553056" y="141012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553056" y="225776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553056" y="44580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553056" y="30993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1870362" y="121394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1870362" y="205976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1870362" y="2905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1870362" y="42657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7303364" y="12082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13" name="Oval 12"/>
            <p:cNvSpPr/>
            <p:nvPr/>
          </p:nvSpPr>
          <p:spPr>
            <a:xfrm>
              <a:off x="7303364" y="20540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7303364" y="289991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7303364" y="42600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8936454" y="18504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8936454" y="269624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8936454" y="354206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697056" y="148212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697056" y="148212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697056" y="148212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697056" y="148212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697056" y="232976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697056" y="232976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697056" y="232976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697056" y="148394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697056" y="148394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697056" y="232976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697056" y="317138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697056" y="317138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697056" y="148394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697056" y="232976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697056" y="317558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697056" y="453008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5400000">
              <a:off x="300959" y="3729015"/>
              <a:ext cx="902332" cy="584775"/>
            </a:xfrm>
            <a:prstGeom prst="rect">
              <a:avLst/>
            </a:prstGeom>
            <a:noFill/>
          </p:spPr>
          <p:txBody>
            <a:bodyPr wrap="square" rtlCol="0">
              <a:spAutoFit/>
            </a:bodyPr>
            <a:lstStyle/>
            <a:p>
              <a:r>
                <a:rPr lang="pt-BR" sz="3200" dirty="0" smtClean="0"/>
                <a:t>...</a:t>
              </a:r>
              <a:endParaRPr lang="pt-BR" sz="3200" dirty="0"/>
            </a:p>
          </p:txBody>
        </p:sp>
        <p:cxnSp>
          <p:nvCxnSpPr>
            <p:cNvPr id="92" name="Straight Arrow Connector 91"/>
            <p:cNvCxnSpPr>
              <a:stCxn id="12" idx="6"/>
              <a:endCxn id="16" idx="2"/>
            </p:cNvCxnSpPr>
            <p:nvPr/>
          </p:nvCxnSpPr>
          <p:spPr>
            <a:xfrm>
              <a:off x="7843364" y="1478272"/>
              <a:ext cx="109309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7843364" y="2120422"/>
              <a:ext cx="109309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7843364" y="2966242"/>
              <a:ext cx="109309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7843364" y="2120422"/>
              <a:ext cx="109309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7843364" y="3812062"/>
              <a:ext cx="109309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7843364" y="2966242"/>
              <a:ext cx="109309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7843364" y="2120422"/>
              <a:ext cx="109309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7843364" y="2324092"/>
              <a:ext cx="109309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7843364" y="3169912"/>
              <a:ext cx="109309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7843364" y="1478272"/>
              <a:ext cx="109309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7843364" y="1478272"/>
              <a:ext cx="109309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7843364" y="2324092"/>
              <a:ext cx="109309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9476454" y="212042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9476454" y="2966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9473086" y="38186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1" name="TextBox 120"/>
                <p:cNvSpPr txBox="1"/>
                <p:nvPr/>
              </p:nvSpPr>
              <p:spPr>
                <a:xfrm>
                  <a:off x="153569" y="129746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p:sp>
              <p:nvSpPr>
                <p:cNvPr id="121" name="TextBox 120"/>
                <p:cNvSpPr txBox="1">
                  <a:spLocks noRot="1" noChangeAspect="1" noMove="1" noResize="1" noEditPoints="1" noAdjustHandles="1" noChangeArrowheads="1" noChangeShapeType="1" noTextEdit="1"/>
                </p:cNvSpPr>
                <p:nvPr/>
              </p:nvSpPr>
              <p:spPr>
                <a:xfrm>
                  <a:off x="153569" y="129746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2" name="TextBox 121"/>
                <p:cNvSpPr txBox="1"/>
                <p:nvPr/>
              </p:nvSpPr>
              <p:spPr>
                <a:xfrm>
                  <a:off x="153569" y="214299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p:sp>
              <p:nvSpPr>
                <p:cNvPr id="122" name="TextBox 121"/>
                <p:cNvSpPr txBox="1">
                  <a:spLocks noRot="1" noChangeAspect="1" noMove="1" noResize="1" noEditPoints="1" noAdjustHandles="1" noChangeArrowheads="1" noChangeShapeType="1" noTextEdit="1"/>
                </p:cNvSpPr>
                <p:nvPr/>
              </p:nvSpPr>
              <p:spPr>
                <a:xfrm>
                  <a:off x="153569" y="214299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3" name="TextBox 122"/>
                <p:cNvSpPr txBox="1"/>
                <p:nvPr/>
              </p:nvSpPr>
              <p:spPr>
                <a:xfrm>
                  <a:off x="153569" y="298400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p:sp>
              <p:nvSpPr>
                <p:cNvPr id="123" name="TextBox 122"/>
                <p:cNvSpPr txBox="1">
                  <a:spLocks noRot="1" noChangeAspect="1" noMove="1" noResize="1" noEditPoints="1" noAdjustHandles="1" noChangeArrowheads="1" noChangeShapeType="1" noTextEdit="1"/>
                </p:cNvSpPr>
                <p:nvPr/>
              </p:nvSpPr>
              <p:spPr>
                <a:xfrm>
                  <a:off x="153569" y="2984005"/>
                  <a:ext cx="314325" cy="369332"/>
                </a:xfrm>
                <a:prstGeom prst="rect">
                  <a:avLst/>
                </a:prstGeom>
                <a:blipFill rotWithShape="0">
                  <a:blip r:embed="rId4"/>
                  <a:stretch>
                    <a:fillRect r="-1730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4" name="TextBox 123"/>
                <p:cNvSpPr txBox="1"/>
                <p:nvPr/>
              </p:nvSpPr>
              <p:spPr>
                <a:xfrm>
                  <a:off x="153569" y="43454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p:sp>
              <p:nvSpPr>
                <p:cNvPr id="124" name="TextBox 123"/>
                <p:cNvSpPr txBox="1">
                  <a:spLocks noRot="1" noChangeAspect="1" noMove="1" noResize="1" noEditPoints="1" noAdjustHandles="1" noChangeArrowheads="1" noChangeShapeType="1" noTextEdit="1"/>
                </p:cNvSpPr>
                <p:nvPr/>
              </p:nvSpPr>
              <p:spPr>
                <a:xfrm>
                  <a:off x="153569" y="4345416"/>
                  <a:ext cx="314325" cy="369332"/>
                </a:xfrm>
                <a:prstGeom prst="rect">
                  <a:avLst/>
                </a:prstGeom>
                <a:blipFill rotWithShape="0">
                  <a:blip r:embed="rId5"/>
                  <a:stretch>
                    <a:fillRect r="-2500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7" name="TextBox 126"/>
                <p:cNvSpPr txBox="1"/>
                <p:nvPr/>
              </p:nvSpPr>
              <p:spPr>
                <a:xfrm>
                  <a:off x="10013221" y="190027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p:sp>
              <p:nvSpPr>
                <p:cNvPr id="127" name="TextBox 126"/>
                <p:cNvSpPr txBox="1">
                  <a:spLocks noRot="1" noChangeAspect="1" noMove="1" noResize="1" noEditPoints="1" noAdjustHandles="1" noChangeArrowheads="1" noChangeShapeType="1" noTextEdit="1"/>
                </p:cNvSpPr>
                <p:nvPr/>
              </p:nvSpPr>
              <p:spPr>
                <a:xfrm>
                  <a:off x="10013221" y="1900274"/>
                  <a:ext cx="314325" cy="369332"/>
                </a:xfrm>
                <a:prstGeom prst="rect">
                  <a:avLst/>
                </a:prstGeom>
                <a:blipFill rotWithShape="0">
                  <a:blip r:embed="rId6"/>
                  <a:stretch>
                    <a:fillRect r="-15385" b="-491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8" name="TextBox 127"/>
                <p:cNvSpPr txBox="1"/>
                <p:nvPr/>
              </p:nvSpPr>
              <p:spPr>
                <a:xfrm>
                  <a:off x="10013220" y="27417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p:sp>
              <p:nvSpPr>
                <p:cNvPr id="128" name="TextBox 127"/>
                <p:cNvSpPr txBox="1">
                  <a:spLocks noRot="1" noChangeAspect="1" noMove="1" noResize="1" noEditPoints="1" noAdjustHandles="1" noChangeArrowheads="1" noChangeShapeType="1" noTextEdit="1"/>
                </p:cNvSpPr>
                <p:nvPr/>
              </p:nvSpPr>
              <p:spPr>
                <a:xfrm>
                  <a:off x="10013220" y="2741716"/>
                  <a:ext cx="314325" cy="369332"/>
                </a:xfrm>
                <a:prstGeom prst="rect">
                  <a:avLst/>
                </a:prstGeom>
                <a:blipFill rotWithShape="0">
                  <a:blip r:embed="rId7"/>
                  <a:stretch>
                    <a:fillRect r="-17308" b="-655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9" name="TextBox 128"/>
                <p:cNvSpPr txBox="1"/>
                <p:nvPr/>
              </p:nvSpPr>
              <p:spPr>
                <a:xfrm>
                  <a:off x="10013220" y="359627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p:sp>
              <p:nvSpPr>
                <p:cNvPr id="129" name="TextBox 128"/>
                <p:cNvSpPr txBox="1">
                  <a:spLocks noRot="1" noChangeAspect="1" noMove="1" noResize="1" noEditPoints="1" noAdjustHandles="1" noChangeArrowheads="1" noChangeShapeType="1" noTextEdit="1"/>
                </p:cNvSpPr>
                <p:nvPr/>
              </p:nvSpPr>
              <p:spPr>
                <a:xfrm>
                  <a:off x="10013220" y="3596270"/>
                  <a:ext cx="314325" cy="388889"/>
                </a:xfrm>
                <a:prstGeom prst="rect">
                  <a:avLst/>
                </a:prstGeom>
                <a:blipFill rotWithShape="0">
                  <a:blip r:embed="rId8"/>
                  <a:stretch>
                    <a:fillRect r="-28846" b="-7813"/>
                  </a:stretch>
                </a:blipFill>
              </p:spPr>
              <p:txBody>
                <a:bodyPr/>
                <a:lstStyle/>
                <a:p>
                  <a:r>
                    <a:rPr lang="pt-BR">
                      <a:noFill/>
                    </a:rPr>
                    <a:t> </a:t>
                  </a:r>
                </a:p>
              </p:txBody>
            </p:sp>
          </mc:Fallback>
        </mc:AlternateContent>
        <p:sp>
          <p:nvSpPr>
            <p:cNvPr id="147" name="TextBox 146"/>
            <p:cNvSpPr txBox="1"/>
            <p:nvPr/>
          </p:nvSpPr>
          <p:spPr>
            <a:xfrm rot="5400000">
              <a:off x="1766652" y="3714529"/>
              <a:ext cx="902332" cy="584775"/>
            </a:xfrm>
            <a:prstGeom prst="rect">
              <a:avLst/>
            </a:prstGeom>
            <a:noFill/>
          </p:spPr>
          <p:txBody>
            <a:bodyPr wrap="square" rtlCol="0">
              <a:spAutoFit/>
            </a:bodyPr>
            <a:lstStyle/>
            <a:p>
              <a:r>
                <a:rPr lang="pt-BR" sz="3200" dirty="0" smtClean="0"/>
                <a:t>...</a:t>
              </a:r>
              <a:endParaRPr lang="pt-BR" sz="3200" dirty="0"/>
            </a:p>
          </p:txBody>
        </p:sp>
        <p:sp>
          <p:nvSpPr>
            <p:cNvPr id="148" name="Oval 147"/>
            <p:cNvSpPr/>
            <p:nvPr/>
          </p:nvSpPr>
          <p:spPr>
            <a:xfrm>
              <a:off x="3220317" y="121394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149" name="Oval 148"/>
            <p:cNvSpPr/>
            <p:nvPr/>
          </p:nvSpPr>
          <p:spPr>
            <a:xfrm>
              <a:off x="3220317" y="205976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Oval 149"/>
            <p:cNvSpPr/>
            <p:nvPr/>
          </p:nvSpPr>
          <p:spPr>
            <a:xfrm>
              <a:off x="3220317" y="2905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Oval 150"/>
            <p:cNvSpPr/>
            <p:nvPr/>
          </p:nvSpPr>
          <p:spPr>
            <a:xfrm>
              <a:off x="3220317" y="42657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5" name="Straight Arrow Connector 74"/>
            <p:cNvCxnSpPr>
              <a:stCxn id="8" idx="6"/>
              <a:endCxn id="148" idx="2"/>
            </p:cNvCxnSpPr>
            <p:nvPr/>
          </p:nvCxnSpPr>
          <p:spPr>
            <a:xfrm>
              <a:off x="2410362" y="148394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8" idx="6"/>
              <a:endCxn id="149" idx="2"/>
            </p:cNvCxnSpPr>
            <p:nvPr/>
          </p:nvCxnSpPr>
          <p:spPr>
            <a:xfrm>
              <a:off x="2410362" y="148394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8" idx="6"/>
              <a:endCxn id="150" idx="2"/>
            </p:cNvCxnSpPr>
            <p:nvPr/>
          </p:nvCxnSpPr>
          <p:spPr>
            <a:xfrm>
              <a:off x="2410362" y="148394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9" idx="6"/>
              <a:endCxn id="149" idx="2"/>
            </p:cNvCxnSpPr>
            <p:nvPr/>
          </p:nvCxnSpPr>
          <p:spPr>
            <a:xfrm>
              <a:off x="2410362" y="232976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 idx="6"/>
              <a:endCxn id="148" idx="2"/>
            </p:cNvCxnSpPr>
            <p:nvPr/>
          </p:nvCxnSpPr>
          <p:spPr>
            <a:xfrm flipV="1">
              <a:off x="2410362" y="148394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10" idx="6"/>
              <a:endCxn id="149" idx="2"/>
            </p:cNvCxnSpPr>
            <p:nvPr/>
          </p:nvCxnSpPr>
          <p:spPr>
            <a:xfrm flipV="1">
              <a:off x="2410362" y="232976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 idx="6"/>
              <a:endCxn id="150" idx="2"/>
            </p:cNvCxnSpPr>
            <p:nvPr/>
          </p:nvCxnSpPr>
          <p:spPr>
            <a:xfrm>
              <a:off x="2410362" y="232976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 idx="6"/>
              <a:endCxn id="151" idx="2"/>
            </p:cNvCxnSpPr>
            <p:nvPr/>
          </p:nvCxnSpPr>
          <p:spPr>
            <a:xfrm>
              <a:off x="2410362" y="148394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9" idx="6"/>
              <a:endCxn id="151" idx="2"/>
            </p:cNvCxnSpPr>
            <p:nvPr/>
          </p:nvCxnSpPr>
          <p:spPr>
            <a:xfrm>
              <a:off x="2410362" y="232976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 idx="6"/>
              <a:endCxn id="151" idx="2"/>
            </p:cNvCxnSpPr>
            <p:nvPr/>
          </p:nvCxnSpPr>
          <p:spPr>
            <a:xfrm>
              <a:off x="2410362" y="317558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9" idx="6"/>
              <a:endCxn id="151" idx="2"/>
            </p:cNvCxnSpPr>
            <p:nvPr/>
          </p:nvCxnSpPr>
          <p:spPr>
            <a:xfrm>
              <a:off x="2410362" y="232976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0" idx="6"/>
              <a:endCxn id="150" idx="2"/>
            </p:cNvCxnSpPr>
            <p:nvPr/>
          </p:nvCxnSpPr>
          <p:spPr>
            <a:xfrm>
              <a:off x="2410362" y="317558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10" idx="6"/>
              <a:endCxn id="148" idx="2"/>
            </p:cNvCxnSpPr>
            <p:nvPr/>
          </p:nvCxnSpPr>
          <p:spPr>
            <a:xfrm flipV="1">
              <a:off x="2410362" y="148394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11" idx="6"/>
              <a:endCxn id="151" idx="2"/>
            </p:cNvCxnSpPr>
            <p:nvPr/>
          </p:nvCxnSpPr>
          <p:spPr>
            <a:xfrm>
              <a:off x="2410362" y="453575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1" idx="6"/>
              <a:endCxn id="150" idx="2"/>
            </p:cNvCxnSpPr>
            <p:nvPr/>
          </p:nvCxnSpPr>
          <p:spPr>
            <a:xfrm flipV="1">
              <a:off x="2410362" y="317558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1" idx="6"/>
              <a:endCxn id="149" idx="2"/>
            </p:cNvCxnSpPr>
            <p:nvPr/>
          </p:nvCxnSpPr>
          <p:spPr>
            <a:xfrm flipV="1">
              <a:off x="2410362" y="232976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1" idx="6"/>
              <a:endCxn id="148" idx="2"/>
            </p:cNvCxnSpPr>
            <p:nvPr/>
          </p:nvCxnSpPr>
          <p:spPr>
            <a:xfrm flipV="1">
              <a:off x="2410362" y="148394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Oval 173"/>
            <p:cNvSpPr/>
            <p:nvPr/>
          </p:nvSpPr>
          <p:spPr>
            <a:xfrm>
              <a:off x="4570272" y="12082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175" name="Oval 174"/>
            <p:cNvSpPr/>
            <p:nvPr/>
          </p:nvSpPr>
          <p:spPr>
            <a:xfrm>
              <a:off x="4570272" y="20540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Oval 175"/>
            <p:cNvSpPr/>
            <p:nvPr/>
          </p:nvSpPr>
          <p:spPr>
            <a:xfrm>
              <a:off x="4570272" y="289991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7" name="Oval 176"/>
            <p:cNvSpPr/>
            <p:nvPr/>
          </p:nvSpPr>
          <p:spPr>
            <a:xfrm>
              <a:off x="4570272" y="42600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8" name="Straight Arrow Connector 177"/>
            <p:cNvCxnSpPr>
              <a:endCxn id="174" idx="2"/>
            </p:cNvCxnSpPr>
            <p:nvPr/>
          </p:nvCxnSpPr>
          <p:spPr>
            <a:xfrm>
              <a:off x="3760317" y="147827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endCxn id="175" idx="2"/>
            </p:cNvCxnSpPr>
            <p:nvPr/>
          </p:nvCxnSpPr>
          <p:spPr>
            <a:xfrm>
              <a:off x="3760317"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endCxn id="176" idx="2"/>
            </p:cNvCxnSpPr>
            <p:nvPr/>
          </p:nvCxnSpPr>
          <p:spPr>
            <a:xfrm>
              <a:off x="3760317"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endCxn id="175" idx="2"/>
            </p:cNvCxnSpPr>
            <p:nvPr/>
          </p:nvCxnSpPr>
          <p:spPr>
            <a:xfrm>
              <a:off x="3760317" y="232409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endCxn id="174" idx="2"/>
            </p:cNvCxnSpPr>
            <p:nvPr/>
          </p:nvCxnSpPr>
          <p:spPr>
            <a:xfrm flipV="1">
              <a:off x="3760317"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endCxn id="175" idx="2"/>
            </p:cNvCxnSpPr>
            <p:nvPr/>
          </p:nvCxnSpPr>
          <p:spPr>
            <a:xfrm flipV="1">
              <a:off x="3760317"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a:endCxn id="176" idx="2"/>
            </p:cNvCxnSpPr>
            <p:nvPr/>
          </p:nvCxnSpPr>
          <p:spPr>
            <a:xfrm>
              <a:off x="3760317"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a:endCxn id="177" idx="2"/>
            </p:cNvCxnSpPr>
            <p:nvPr/>
          </p:nvCxnSpPr>
          <p:spPr>
            <a:xfrm>
              <a:off x="3760317"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a:endCxn id="177" idx="2"/>
            </p:cNvCxnSpPr>
            <p:nvPr/>
          </p:nvCxnSpPr>
          <p:spPr>
            <a:xfrm>
              <a:off x="3760317"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endCxn id="177" idx="2"/>
            </p:cNvCxnSpPr>
            <p:nvPr/>
          </p:nvCxnSpPr>
          <p:spPr>
            <a:xfrm>
              <a:off x="3760317"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endCxn id="177" idx="2"/>
            </p:cNvCxnSpPr>
            <p:nvPr/>
          </p:nvCxnSpPr>
          <p:spPr>
            <a:xfrm>
              <a:off x="3760317"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endCxn id="176" idx="2"/>
            </p:cNvCxnSpPr>
            <p:nvPr/>
          </p:nvCxnSpPr>
          <p:spPr>
            <a:xfrm>
              <a:off x="3760317" y="316991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endCxn id="174" idx="2"/>
            </p:cNvCxnSpPr>
            <p:nvPr/>
          </p:nvCxnSpPr>
          <p:spPr>
            <a:xfrm flipV="1">
              <a:off x="3760317"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endCxn id="177" idx="2"/>
            </p:cNvCxnSpPr>
            <p:nvPr/>
          </p:nvCxnSpPr>
          <p:spPr>
            <a:xfrm>
              <a:off x="3760317" y="453008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a:endCxn id="176" idx="2"/>
            </p:cNvCxnSpPr>
            <p:nvPr/>
          </p:nvCxnSpPr>
          <p:spPr>
            <a:xfrm flipV="1">
              <a:off x="3760317"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a:endCxn id="175" idx="2"/>
            </p:cNvCxnSpPr>
            <p:nvPr/>
          </p:nvCxnSpPr>
          <p:spPr>
            <a:xfrm flipV="1">
              <a:off x="3760317"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endCxn id="174" idx="2"/>
            </p:cNvCxnSpPr>
            <p:nvPr/>
          </p:nvCxnSpPr>
          <p:spPr>
            <a:xfrm flipV="1">
              <a:off x="3760317"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Oval 194"/>
            <p:cNvSpPr/>
            <p:nvPr/>
          </p:nvSpPr>
          <p:spPr>
            <a:xfrm>
              <a:off x="5936818" y="12082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196" name="Oval 195"/>
            <p:cNvSpPr/>
            <p:nvPr/>
          </p:nvSpPr>
          <p:spPr>
            <a:xfrm>
              <a:off x="5936818" y="20540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Oval 196"/>
            <p:cNvSpPr/>
            <p:nvPr/>
          </p:nvSpPr>
          <p:spPr>
            <a:xfrm>
              <a:off x="5936818" y="289991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Oval 197"/>
            <p:cNvSpPr/>
            <p:nvPr/>
          </p:nvSpPr>
          <p:spPr>
            <a:xfrm>
              <a:off x="5936818" y="42600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9" name="Straight Arrow Connector 198"/>
            <p:cNvCxnSpPr>
              <a:endCxn id="195" idx="2"/>
            </p:cNvCxnSpPr>
            <p:nvPr/>
          </p:nvCxnSpPr>
          <p:spPr>
            <a:xfrm>
              <a:off x="5126863" y="147827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endCxn id="196" idx="2"/>
            </p:cNvCxnSpPr>
            <p:nvPr/>
          </p:nvCxnSpPr>
          <p:spPr>
            <a:xfrm>
              <a:off x="5126863"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endCxn id="197" idx="2"/>
            </p:cNvCxnSpPr>
            <p:nvPr/>
          </p:nvCxnSpPr>
          <p:spPr>
            <a:xfrm>
              <a:off x="5126863"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endCxn id="196" idx="2"/>
            </p:cNvCxnSpPr>
            <p:nvPr/>
          </p:nvCxnSpPr>
          <p:spPr>
            <a:xfrm>
              <a:off x="5126863" y="232409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endCxn id="195" idx="2"/>
            </p:cNvCxnSpPr>
            <p:nvPr/>
          </p:nvCxnSpPr>
          <p:spPr>
            <a:xfrm flipV="1">
              <a:off x="5126863"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endCxn id="196" idx="2"/>
            </p:cNvCxnSpPr>
            <p:nvPr/>
          </p:nvCxnSpPr>
          <p:spPr>
            <a:xfrm flipV="1">
              <a:off x="5126863"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endCxn id="197" idx="2"/>
            </p:cNvCxnSpPr>
            <p:nvPr/>
          </p:nvCxnSpPr>
          <p:spPr>
            <a:xfrm>
              <a:off x="5126863"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endCxn id="198" idx="2"/>
            </p:cNvCxnSpPr>
            <p:nvPr/>
          </p:nvCxnSpPr>
          <p:spPr>
            <a:xfrm>
              <a:off x="5126863"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endCxn id="198" idx="2"/>
            </p:cNvCxnSpPr>
            <p:nvPr/>
          </p:nvCxnSpPr>
          <p:spPr>
            <a:xfrm>
              <a:off x="512686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endCxn id="198" idx="2"/>
            </p:cNvCxnSpPr>
            <p:nvPr/>
          </p:nvCxnSpPr>
          <p:spPr>
            <a:xfrm>
              <a:off x="5126863"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198" idx="2"/>
            </p:cNvCxnSpPr>
            <p:nvPr/>
          </p:nvCxnSpPr>
          <p:spPr>
            <a:xfrm>
              <a:off x="512686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endCxn id="197" idx="2"/>
            </p:cNvCxnSpPr>
            <p:nvPr/>
          </p:nvCxnSpPr>
          <p:spPr>
            <a:xfrm>
              <a:off x="5126863" y="316991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endCxn id="195" idx="2"/>
            </p:cNvCxnSpPr>
            <p:nvPr/>
          </p:nvCxnSpPr>
          <p:spPr>
            <a:xfrm flipV="1">
              <a:off x="5126863"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endCxn id="198" idx="2"/>
            </p:cNvCxnSpPr>
            <p:nvPr/>
          </p:nvCxnSpPr>
          <p:spPr>
            <a:xfrm>
              <a:off x="5126863" y="453008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endCxn id="197" idx="2"/>
            </p:cNvCxnSpPr>
            <p:nvPr/>
          </p:nvCxnSpPr>
          <p:spPr>
            <a:xfrm flipV="1">
              <a:off x="5126863"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a:endCxn id="196" idx="2"/>
            </p:cNvCxnSpPr>
            <p:nvPr/>
          </p:nvCxnSpPr>
          <p:spPr>
            <a:xfrm flipV="1">
              <a:off x="512686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endCxn id="195" idx="2"/>
            </p:cNvCxnSpPr>
            <p:nvPr/>
          </p:nvCxnSpPr>
          <p:spPr>
            <a:xfrm flipV="1">
              <a:off x="5126863"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6" name="TextBox 215"/>
            <p:cNvSpPr txBox="1"/>
            <p:nvPr/>
          </p:nvSpPr>
          <p:spPr>
            <a:xfrm rot="5400000">
              <a:off x="3137648" y="3745448"/>
              <a:ext cx="902332" cy="584775"/>
            </a:xfrm>
            <a:prstGeom prst="rect">
              <a:avLst/>
            </a:prstGeom>
            <a:noFill/>
          </p:spPr>
          <p:txBody>
            <a:bodyPr wrap="square" rtlCol="0">
              <a:spAutoFit/>
            </a:bodyPr>
            <a:lstStyle/>
            <a:p>
              <a:r>
                <a:rPr lang="pt-BR" sz="3200" dirty="0" smtClean="0"/>
                <a:t>...</a:t>
              </a:r>
              <a:endParaRPr lang="pt-BR" sz="3200" dirty="0"/>
            </a:p>
          </p:txBody>
        </p:sp>
        <p:sp>
          <p:nvSpPr>
            <p:cNvPr id="217" name="TextBox 216"/>
            <p:cNvSpPr txBox="1"/>
            <p:nvPr/>
          </p:nvSpPr>
          <p:spPr>
            <a:xfrm rot="5400000">
              <a:off x="4524767" y="3758273"/>
              <a:ext cx="902332" cy="584775"/>
            </a:xfrm>
            <a:prstGeom prst="rect">
              <a:avLst/>
            </a:prstGeom>
            <a:noFill/>
          </p:spPr>
          <p:txBody>
            <a:bodyPr wrap="square" rtlCol="0">
              <a:spAutoFit/>
            </a:bodyPr>
            <a:lstStyle/>
            <a:p>
              <a:r>
                <a:rPr lang="pt-BR" sz="3200" dirty="0" smtClean="0"/>
                <a:t>...</a:t>
              </a:r>
              <a:endParaRPr lang="pt-BR" sz="3200" dirty="0"/>
            </a:p>
          </p:txBody>
        </p:sp>
        <p:sp>
          <p:nvSpPr>
            <p:cNvPr id="218" name="TextBox 217"/>
            <p:cNvSpPr txBox="1"/>
            <p:nvPr/>
          </p:nvSpPr>
          <p:spPr>
            <a:xfrm rot="5400000">
              <a:off x="5866397" y="3739788"/>
              <a:ext cx="902332" cy="584775"/>
            </a:xfrm>
            <a:prstGeom prst="rect">
              <a:avLst/>
            </a:prstGeom>
            <a:noFill/>
          </p:spPr>
          <p:txBody>
            <a:bodyPr wrap="square" rtlCol="0">
              <a:spAutoFit/>
            </a:bodyPr>
            <a:lstStyle/>
            <a:p>
              <a:r>
                <a:rPr lang="pt-BR" sz="3200" dirty="0" smtClean="0"/>
                <a:t>...</a:t>
              </a:r>
              <a:endParaRPr lang="pt-BR" sz="3200" dirty="0"/>
            </a:p>
          </p:txBody>
        </p:sp>
        <p:cxnSp>
          <p:nvCxnSpPr>
            <p:cNvPr id="219" name="Straight Arrow Connector 218"/>
            <p:cNvCxnSpPr/>
            <p:nvPr/>
          </p:nvCxnSpPr>
          <p:spPr>
            <a:xfrm>
              <a:off x="6485113" y="147827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a:off x="6485113"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a:off x="6485113"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a:off x="6485113" y="232409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flipV="1">
              <a:off x="6485113" y="147827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flipV="1">
              <a:off x="6485113"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6485113" y="2324092"/>
              <a:ext cx="809955"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a:off x="6485113"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a:off x="648511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a:off x="6485113"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p:nvPr/>
          </p:nvCxnSpPr>
          <p:spPr>
            <a:xfrm>
              <a:off x="648511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6485113" y="316991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flipV="1">
              <a:off x="6485113" y="1478272"/>
              <a:ext cx="809955"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6485113" y="4530082"/>
              <a:ext cx="8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flipV="1">
              <a:off x="6485113" y="3169912"/>
              <a:ext cx="809955"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flipV="1">
              <a:off x="6485113" y="2324092"/>
              <a:ext cx="809955"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flipV="1">
              <a:off x="6485113" y="1478272"/>
              <a:ext cx="809955"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rot="5400000">
              <a:off x="7251874" y="3739789"/>
              <a:ext cx="902332" cy="584775"/>
            </a:xfrm>
            <a:prstGeom prst="rect">
              <a:avLst/>
            </a:prstGeom>
            <a:noFill/>
          </p:spPr>
          <p:txBody>
            <a:bodyPr wrap="square" rtlCol="0">
              <a:spAutoFit/>
            </a:bodyPr>
            <a:lstStyle/>
            <a:p>
              <a:r>
                <a:rPr lang="pt-BR" sz="3200" dirty="0" smtClean="0"/>
                <a:t>...</a:t>
              </a:r>
              <a:endParaRPr lang="pt-BR" sz="3200" dirty="0"/>
            </a:p>
          </p:txBody>
        </p:sp>
      </p:grpSp>
    </p:spTree>
    <p:extLst>
      <p:ext uri="{BB962C8B-B14F-4D97-AF65-F5344CB8AC3E}">
        <p14:creationId xmlns:p14="http://schemas.microsoft.com/office/powerpoint/2010/main" val="579653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2462905" y="1458051"/>
            <a:ext cx="4415416" cy="2812519"/>
            <a:chOff x="2462905" y="1458051"/>
            <a:chExt cx="4415416" cy="2812519"/>
          </a:xfrm>
        </p:grpSpPr>
        <p:sp>
          <p:nvSpPr>
            <p:cNvPr id="4"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4"/>
                  <a:stretch>
                    <a:fillRect r="-6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5"/>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6"/>
                  <a:stretch>
                    <a:fillRect r="-17647" b="-6667"/>
                  </a:stretch>
                </a:blipFill>
              </p:spPr>
              <p:txBody>
                <a:bodyPr/>
                <a:lstStyle/>
                <a:p>
                  <a:r>
                    <a:rPr lang="pt-BR">
                      <a:noFill/>
                    </a:rPr>
                    <a:t> </a:t>
                  </a:r>
                </a:p>
              </p:txBody>
            </p:sp>
          </mc:Fallback>
        </mc:AlternateContent>
        <p:sp>
          <p:nvSpPr>
            <p:cNvPr id="13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13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133"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87"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1"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91"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7"/>
                  <a:stretch>
                    <a:fillRect r="-66667"/>
                  </a:stretch>
                </a:blipFill>
              </p:spPr>
              <p:txBody>
                <a:bodyPr/>
                <a:lstStyle/>
                <a:p>
                  <a:r>
                    <a:rPr lang="pt-BR">
                      <a:noFill/>
                    </a:rPr>
                    <a:t> </a:t>
                  </a:r>
                </a:p>
              </p:txBody>
            </p:sp>
          </mc:Fallback>
        </mc:AlternateContent>
        <p:cxnSp>
          <p:nvCxnSpPr>
            <p:cNvPr id="3" name="Straight Arrow Connector 2"/>
            <p:cNvCxnSpPr>
              <a:stCxn id="4" idx="3"/>
              <a:endCxn id="8"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7" idx="3"/>
              <a:endCxn id="8"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9" idx="3"/>
              <a:endCxn id="8"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87" idx="3"/>
              <a:endCxn id="9"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9" idx="3"/>
              <a:endCxn id="9"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8" idx="6"/>
              <a:endCxn id="8"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9" idx="6"/>
              <a:endCxn id="9"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6"/>
              <a:endCxn id="16"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6"/>
              <a:endCxn id="17"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 idx="6"/>
              <a:endCxn id="17"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9" idx="6"/>
              <a:endCxn id="16"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p:cNvCxnSpPr>
              <a:stCxn id="17" idx="4"/>
              <a:endCxn id="9" idx="4"/>
            </p:cNvCxnSpPr>
            <p:nvPr/>
          </p:nvCxnSpPr>
          <p:spPr>
            <a:xfrm rot="5400000">
              <a:off x="5033310" y="2547303"/>
              <a:ext cx="151759" cy="1296081"/>
            </a:xfrm>
            <a:prstGeom prst="curvedConnector3">
              <a:avLst>
                <a:gd name="adj1" fmla="val 25063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100"/>
            <p:cNvCxnSpPr>
              <a:stCxn id="16" idx="0"/>
              <a:endCxn id="8" idx="0"/>
            </p:cNvCxnSpPr>
            <p:nvPr/>
          </p:nvCxnSpPr>
          <p:spPr>
            <a:xfrm rot="16200000" flipV="1">
              <a:off x="4981371" y="1151342"/>
              <a:ext cx="255637" cy="1296081"/>
            </a:xfrm>
            <a:prstGeom prst="curvedConnector3">
              <a:avLst>
                <a:gd name="adj1" fmla="val 18942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6949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462905" y="1631845"/>
            <a:ext cx="4148649" cy="2344214"/>
            <a:chOff x="2462905" y="1631845"/>
            <a:chExt cx="4148649" cy="2344214"/>
          </a:xfrm>
        </p:grpSpPr>
        <p:sp>
          <p:nvSpPr>
            <p:cNvPr id="4" name="Rectangle 3"/>
            <p:cNvSpPr/>
            <p:nvPr/>
          </p:nvSpPr>
          <p:spPr>
            <a:xfrm>
              <a:off x="3058680" y="186956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058680" y="294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4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217229" y="220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5757229" y="247858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662680" y="175689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662680" y="1756897"/>
                  <a:ext cx="314325" cy="369332"/>
                </a:xfrm>
                <a:prstGeom prst="rect">
                  <a:avLst/>
                </a:prstGeom>
                <a:blipFill rotWithShape="0">
                  <a:blip r:embed="rId2"/>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662680" y="2799709"/>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662680" y="2799709"/>
                  <a:ext cx="314325" cy="369332"/>
                </a:xfrm>
                <a:prstGeom prst="rect">
                  <a:avLst/>
                </a:prstGeom>
                <a:blipFill rotWithShape="0">
                  <a:blip r:embed="rId3"/>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297229" y="225991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297229" y="2259917"/>
                  <a:ext cx="314325" cy="369332"/>
                </a:xfrm>
                <a:prstGeom prst="rect">
                  <a:avLst/>
                </a:prstGeom>
                <a:blipFill rotWithShape="0">
                  <a:blip r:embed="rId4"/>
                  <a:stretch>
                    <a:fillRect b="-6667"/>
                  </a:stretch>
                </a:blipFill>
              </p:spPr>
              <p:txBody>
                <a:bodyPr/>
                <a:lstStyle/>
                <a:p>
                  <a:r>
                    <a:rPr lang="pt-BR">
                      <a:noFill/>
                    </a:rPr>
                    <a:t> </a:t>
                  </a:r>
                </a:p>
              </p:txBody>
            </p:sp>
          </mc:Fallback>
        </mc:AlternateContent>
        <p:sp>
          <p:nvSpPr>
            <p:cNvPr id="130" name="TextBox 129"/>
            <p:cNvSpPr txBox="1"/>
            <p:nvPr/>
          </p:nvSpPr>
          <p:spPr>
            <a:xfrm>
              <a:off x="3705067" y="3329728"/>
              <a:ext cx="1512162" cy="646331"/>
            </a:xfrm>
            <a:prstGeom prst="rect">
              <a:avLst/>
            </a:prstGeom>
            <a:noFill/>
          </p:spPr>
          <p:txBody>
            <a:bodyPr wrap="square" rtlCol="0">
              <a:spAutoFit/>
            </a:bodyPr>
            <a:lstStyle/>
            <a:p>
              <a:pPr algn="ctr"/>
              <a:r>
                <a:rPr lang="pt-BR" dirty="0"/>
                <a:t>Camada escondida</a:t>
              </a:r>
            </a:p>
          </p:txBody>
        </p:sp>
        <p:sp>
          <p:nvSpPr>
            <p:cNvPr id="131" name="TextBox 130"/>
            <p:cNvSpPr txBox="1"/>
            <p:nvPr/>
          </p:nvSpPr>
          <p:spPr>
            <a:xfrm>
              <a:off x="2462905" y="3329728"/>
              <a:ext cx="1512162" cy="646331"/>
            </a:xfrm>
            <a:prstGeom prst="rect">
              <a:avLst/>
            </a:prstGeom>
            <a:noFill/>
          </p:spPr>
          <p:txBody>
            <a:bodyPr wrap="square" rtlCol="0">
              <a:spAutoFit/>
            </a:bodyPr>
            <a:lstStyle/>
            <a:p>
              <a:pPr algn="ctr"/>
              <a:r>
                <a:rPr lang="pt-BR" dirty="0"/>
                <a:t>Camada de Entrada</a:t>
              </a:r>
            </a:p>
          </p:txBody>
        </p:sp>
        <p:sp>
          <p:nvSpPr>
            <p:cNvPr id="133" name="TextBox 132"/>
            <p:cNvSpPr txBox="1"/>
            <p:nvPr/>
          </p:nvSpPr>
          <p:spPr>
            <a:xfrm>
              <a:off x="5051833" y="3328032"/>
              <a:ext cx="1512162" cy="646331"/>
            </a:xfrm>
            <a:prstGeom prst="rect">
              <a:avLst/>
            </a:prstGeom>
            <a:noFill/>
          </p:spPr>
          <p:txBody>
            <a:bodyPr wrap="square" rtlCol="0">
              <a:spAutoFit/>
            </a:bodyPr>
            <a:lstStyle/>
            <a:p>
              <a:pPr algn="ctr"/>
              <a:r>
                <a:rPr lang="pt-BR" dirty="0"/>
                <a:t>Camada de saída</a:t>
              </a:r>
            </a:p>
          </p:txBody>
        </p:sp>
        <p:cxnSp>
          <p:nvCxnSpPr>
            <p:cNvPr id="3" name="Straight Arrow Connector 2"/>
            <p:cNvCxnSpPr>
              <a:stCxn id="4" idx="3"/>
              <a:endCxn id="8" idx="2"/>
            </p:cNvCxnSpPr>
            <p:nvPr/>
          </p:nvCxnSpPr>
          <p:spPr>
            <a:xfrm>
              <a:off x="3202680" y="1941563"/>
              <a:ext cx="98846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02680" y="1941563"/>
              <a:ext cx="988468" cy="1077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02680" y="1941564"/>
              <a:ext cx="988468" cy="107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02680" y="3018582"/>
              <a:ext cx="9884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6"/>
              <a:endCxn id="16" idx="2"/>
            </p:cNvCxnSpPr>
            <p:nvPr/>
          </p:nvCxnSpPr>
          <p:spPr>
            <a:xfrm>
              <a:off x="4731148" y="1941564"/>
              <a:ext cx="486081" cy="53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6"/>
              <a:endCxn id="16" idx="2"/>
            </p:cNvCxnSpPr>
            <p:nvPr/>
          </p:nvCxnSpPr>
          <p:spPr>
            <a:xfrm flipV="1">
              <a:off x="4731148" y="2478582"/>
              <a:ext cx="486081" cy="5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489453" y="1631845"/>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3489453" y="1631845"/>
                  <a:ext cx="441659" cy="276999"/>
                </a:xfrm>
                <a:prstGeom prst="rect">
                  <a:avLst/>
                </a:prstGeom>
                <a:blipFill rotWithShape="0">
                  <a:blip r:embed="rId5"/>
                  <a:stretch>
                    <a:fillRect l="-10959" r="-547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021427" y="2121417"/>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12</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3021427" y="2121417"/>
                  <a:ext cx="441659" cy="276999"/>
                </a:xfrm>
                <a:prstGeom prst="rect">
                  <a:avLst/>
                </a:prstGeom>
                <a:blipFill rotWithShape="0">
                  <a:blip r:embed="rId6"/>
                  <a:stretch>
                    <a:fillRect l="-12500" r="-5556" b="-1777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3007856" y="2530543"/>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21</m:t>
                            </m:r>
                          </m:sub>
                        </m:sSub>
                      </m:oMath>
                    </m:oMathPara>
                  </a14:m>
                  <a:endParaRPr lang="pt-BR" dirty="0"/>
                </a:p>
              </p:txBody>
            </p:sp>
          </mc:Choice>
          <mc:Fallback xmlns="">
            <p:sp>
              <p:nvSpPr>
                <p:cNvPr id="54" name="TextBox 53"/>
                <p:cNvSpPr txBox="1">
                  <a:spLocks noRot="1" noChangeAspect="1" noMove="1" noResize="1" noEditPoints="1" noAdjustHandles="1" noChangeArrowheads="1" noChangeShapeType="1" noTextEdit="1"/>
                </p:cNvSpPr>
                <p:nvPr/>
              </p:nvSpPr>
              <p:spPr>
                <a:xfrm>
                  <a:off x="3007856" y="2530543"/>
                  <a:ext cx="446981" cy="276999"/>
                </a:xfrm>
                <a:prstGeom prst="rect">
                  <a:avLst/>
                </a:prstGeom>
                <a:blipFill rotWithShape="0">
                  <a:blip r:embed="rId7"/>
                  <a:stretch>
                    <a:fillRect l="-10811" r="-5405" b="-152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480878" y="3003425"/>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22</m:t>
                            </m:r>
                          </m:sub>
                        </m:sSub>
                      </m:oMath>
                    </m:oMathPara>
                  </a14:m>
                  <a:endParaRPr lang="pt-BR" dirty="0"/>
                </a:p>
              </p:txBody>
            </p:sp>
          </mc:Choice>
          <mc:Fallback xmlns="">
            <p:sp>
              <p:nvSpPr>
                <p:cNvPr id="55" name="TextBox 54"/>
                <p:cNvSpPr txBox="1">
                  <a:spLocks noRot="1" noChangeAspect="1" noMove="1" noResize="1" noEditPoints="1" noAdjustHandles="1" noChangeArrowheads="1" noChangeShapeType="1" noTextEdit="1"/>
                </p:cNvSpPr>
                <p:nvPr/>
              </p:nvSpPr>
              <p:spPr>
                <a:xfrm>
                  <a:off x="3480878" y="3003425"/>
                  <a:ext cx="446981" cy="276999"/>
                </a:xfrm>
                <a:prstGeom prst="rect">
                  <a:avLst/>
                </a:prstGeom>
                <a:blipFill rotWithShape="0">
                  <a:blip r:embed="rId8"/>
                  <a:stretch>
                    <a:fillRect l="-10959" r="-684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867919" y="1869563"/>
                  <a:ext cx="317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56" name="TextBox 55"/>
                <p:cNvSpPr txBox="1">
                  <a:spLocks noRot="1" noChangeAspect="1" noMove="1" noResize="1" noEditPoints="1" noAdjustHandles="1" noChangeArrowheads="1" noChangeShapeType="1" noTextEdit="1"/>
                </p:cNvSpPr>
                <p:nvPr/>
              </p:nvSpPr>
              <p:spPr>
                <a:xfrm>
                  <a:off x="4867919" y="1869563"/>
                  <a:ext cx="317138" cy="276999"/>
                </a:xfrm>
                <a:prstGeom prst="rect">
                  <a:avLst/>
                </a:prstGeom>
                <a:blipFill rotWithShape="0">
                  <a:blip r:embed="rId9"/>
                  <a:stretch>
                    <a:fillRect l="-11538" r="-576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867919" y="2788032"/>
                  <a:ext cx="322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4867919" y="2788032"/>
                  <a:ext cx="322461" cy="276999"/>
                </a:xfrm>
                <a:prstGeom prst="rect">
                  <a:avLst/>
                </a:prstGeom>
                <a:blipFill rotWithShape="0">
                  <a:blip r:embed="rId10"/>
                  <a:stretch>
                    <a:fillRect l="-9615" r="-9615" b="-15217"/>
                  </a:stretch>
                </a:blipFill>
              </p:spPr>
              <p:txBody>
                <a:bodyPr/>
                <a:lstStyle/>
                <a:p>
                  <a:r>
                    <a:rPr lang="pt-BR">
                      <a:noFill/>
                    </a:rPr>
                    <a:t> </a:t>
                  </a:r>
                </a:p>
              </p:txBody>
            </p:sp>
          </mc:Fallback>
        </mc:AlternateContent>
      </p:grpSp>
    </p:spTree>
    <p:extLst>
      <p:ext uri="{BB962C8B-B14F-4D97-AF65-F5344CB8AC3E}">
        <p14:creationId xmlns:p14="http://schemas.microsoft.com/office/powerpoint/2010/main" val="1135151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15708" y="1055413"/>
            <a:ext cx="8352788" cy="2783732"/>
            <a:chOff x="1815708" y="1055413"/>
            <a:chExt cx="8352788" cy="2783732"/>
          </a:xfrm>
        </p:grpSpPr>
        <mc:AlternateContent xmlns:mc="http://schemas.openxmlformats.org/markup-compatibility/2006" xmlns:a14="http://schemas.microsoft.com/office/drawing/2010/main">
          <mc:Choice Requires="a14">
            <p:sp>
              <p:nvSpPr>
                <p:cNvPr id="4" name="Rectangle 3"/>
                <p:cNvSpPr/>
                <p:nvPr/>
              </p:nvSpPr>
              <p:spPr>
                <a:xfrm>
                  <a:off x="238298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382981" y="1814944"/>
                  <a:ext cx="468000" cy="468000"/>
                </a:xfrm>
                <a:prstGeom prst="rect">
                  <a:avLst/>
                </a:prstGeom>
                <a:blipFill rotWithShape="0">
                  <a:blip r:embed="rId2"/>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38298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382981" y="2646216"/>
                  <a:ext cx="468000" cy="468000"/>
                </a:xfrm>
                <a:prstGeom prst="rect">
                  <a:avLst/>
                </a:prstGeom>
                <a:blipFill rotWithShape="0">
                  <a:blip r:embed="rId3"/>
                  <a:stretch>
                    <a:fillRect/>
                  </a:stretch>
                </a:blipFill>
                <a:ln>
                  <a:solidFill>
                    <a:schemeClr val="tx1"/>
                  </a:solidFill>
                </a:ln>
              </p:spPr>
              <p:txBody>
                <a:bodyPr/>
                <a:lstStyle/>
                <a:p>
                  <a:r>
                    <a:rPr lang="pt-BR">
                      <a:noFill/>
                    </a:rPr>
                    <a:t> </a:t>
                  </a:r>
                </a:p>
              </p:txBody>
            </p:sp>
          </mc:Fallback>
        </mc:AlternateContent>
        <p:grpSp>
          <p:nvGrpSpPr>
            <p:cNvPr id="8" name="Group 7"/>
            <p:cNvGrpSpPr/>
            <p:nvPr/>
          </p:nvGrpSpPr>
          <p:grpSpPr>
            <a:xfrm>
              <a:off x="3186544" y="2200573"/>
              <a:ext cx="468000" cy="539571"/>
              <a:chOff x="4419599" y="2282943"/>
              <a:chExt cx="468000" cy="539571"/>
            </a:xfrm>
          </p:grpSpPr>
          <p:sp>
            <p:nvSpPr>
              <p:cNvPr id="6" name="Oval 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7" name="Rectangle 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10" name="Straight Arrow Connector 9"/>
            <p:cNvCxnSpPr>
              <a:stCxn id="4" idx="3"/>
              <a:endCxn id="6" idx="2"/>
            </p:cNvCxnSpPr>
            <p:nvPr/>
          </p:nvCxnSpPr>
          <p:spPr>
            <a:xfrm>
              <a:off x="285098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2"/>
            </p:cNvCxnSpPr>
            <p:nvPr/>
          </p:nvCxnSpPr>
          <p:spPr>
            <a:xfrm flipV="1">
              <a:off x="285098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399010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3990107" y="1784937"/>
                  <a:ext cx="468000" cy="1299272"/>
                </a:xfrm>
                <a:prstGeom prst="rect">
                  <a:avLst/>
                </a:prstGeom>
                <a:blipFill rotWithShape="0">
                  <a:blip r:embed="rId5"/>
                  <a:stretch>
                    <a:fillRect l="-3846"/>
                  </a:stretch>
                </a:blipFill>
                <a:ln>
                  <a:solidFill>
                    <a:schemeClr val="tx1"/>
                  </a:solidFill>
                </a:ln>
              </p:spPr>
              <p:txBody>
                <a:bodyPr/>
                <a:lstStyle/>
                <a:p>
                  <a:r>
                    <a:rPr lang="pt-BR">
                      <a:noFill/>
                    </a:rPr>
                    <a:t> </a:t>
                  </a:r>
                </a:p>
              </p:txBody>
            </p:sp>
          </mc:Fallback>
        </mc:AlternateContent>
        <p:cxnSp>
          <p:nvCxnSpPr>
            <p:cNvPr id="15" name="Straight Arrow Connector 14"/>
            <p:cNvCxnSpPr>
              <a:endCxn id="13" idx="1"/>
            </p:cNvCxnSpPr>
            <p:nvPr/>
          </p:nvCxnSpPr>
          <p:spPr>
            <a:xfrm>
              <a:off x="367580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3599123" y="2101026"/>
                  <a:ext cx="4890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i="1">
                                <a:latin typeface="Cambria Math" panose="02040503050406030204" pitchFamily="18" charset="0"/>
                              </a:rPr>
                              <m:t>1</m:t>
                            </m:r>
                          </m:sup>
                        </m:sSup>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3599123" y="2101026"/>
                  <a:ext cx="489044" cy="369332"/>
                </a:xfrm>
                <a:prstGeom prst="rect">
                  <a:avLst/>
                </a:prstGeom>
                <a:blipFill rotWithShape="0">
                  <a:blip r:embed="rId6"/>
                  <a:stretch>
                    <a:fillRect/>
                  </a:stretch>
                </a:blipFill>
              </p:spPr>
              <p:txBody>
                <a:bodyPr/>
                <a:lstStyle/>
                <a:p>
                  <a:r>
                    <a:rPr lang="pt-BR">
                      <a:noFill/>
                    </a:rPr>
                    <a:t> </a:t>
                  </a:r>
                </a:p>
              </p:txBody>
            </p:sp>
          </mc:Fallback>
        </mc:AlternateContent>
        <p:cxnSp>
          <p:nvCxnSpPr>
            <p:cNvPr id="19" name="Straight Arrow Connector 18"/>
            <p:cNvCxnSpPr/>
            <p:nvPr/>
          </p:nvCxnSpPr>
          <p:spPr>
            <a:xfrm>
              <a:off x="2068679" y="2048944"/>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06867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35940" y="2682331"/>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22" name="TextBox 21"/>
                <p:cNvSpPr txBox="1"/>
                <p:nvPr/>
              </p:nvSpPr>
              <p:spPr>
                <a:xfrm>
                  <a:off x="1815708" y="1840339"/>
                  <a:ext cx="350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𝒙</m:t>
                        </m:r>
                      </m:oMath>
                    </m:oMathPara>
                  </a14:m>
                  <a:endParaRPr lang="pt-BR"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1815708" y="1840339"/>
                  <a:ext cx="35052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1950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5019501" y="1814944"/>
                  <a:ext cx="468000" cy="468000"/>
                </a:xfrm>
                <a:prstGeom prst="rect">
                  <a:avLst/>
                </a:prstGeom>
                <a:blipFill rotWithShape="0">
                  <a:blip r:embed="rId8"/>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01950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5019501" y="2646216"/>
                  <a:ext cx="468000" cy="468000"/>
                </a:xfrm>
                <a:prstGeom prst="rect">
                  <a:avLst/>
                </a:prstGeom>
                <a:blipFill rotWithShape="0">
                  <a:blip r:embed="rId9"/>
                  <a:stretch>
                    <a:fillRect/>
                  </a:stretch>
                </a:blipFill>
                <a:ln>
                  <a:solidFill>
                    <a:schemeClr val="tx1"/>
                  </a:solidFill>
                </a:ln>
              </p:spPr>
              <p:txBody>
                <a:bodyPr/>
                <a:lstStyle/>
                <a:p>
                  <a:r>
                    <a:rPr lang="pt-BR">
                      <a:noFill/>
                    </a:rPr>
                    <a:t> </a:t>
                  </a:r>
                </a:p>
              </p:txBody>
            </p:sp>
          </mc:Fallback>
        </mc:AlternateContent>
        <p:grpSp>
          <p:nvGrpSpPr>
            <p:cNvPr id="25" name="Group 24"/>
            <p:cNvGrpSpPr/>
            <p:nvPr/>
          </p:nvGrpSpPr>
          <p:grpSpPr>
            <a:xfrm>
              <a:off x="5823064" y="2200573"/>
              <a:ext cx="468000" cy="539571"/>
              <a:chOff x="4419599" y="2282943"/>
              <a:chExt cx="468000" cy="539571"/>
            </a:xfrm>
          </p:grpSpPr>
          <p:sp>
            <p:nvSpPr>
              <p:cNvPr id="26" name="Oval 2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27" name="Rectangle 2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27" name="Rectangle 2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10"/>
                    <a:stretch>
                      <a:fillRect l="-150000" t="-117045" r="-151852" b="-165909"/>
                    </a:stretch>
                  </a:blipFill>
                </p:spPr>
                <p:txBody>
                  <a:bodyPr/>
                  <a:lstStyle/>
                  <a:p>
                    <a:r>
                      <a:rPr lang="pt-BR">
                        <a:noFill/>
                      </a:rPr>
                      <a:t> </a:t>
                    </a:r>
                  </a:p>
                </p:txBody>
              </p:sp>
            </mc:Fallback>
          </mc:AlternateContent>
        </p:grpSp>
        <p:cxnSp>
          <p:nvCxnSpPr>
            <p:cNvPr id="28" name="Straight Arrow Connector 27"/>
            <p:cNvCxnSpPr>
              <a:stCxn id="23" idx="3"/>
              <a:endCxn id="26" idx="2"/>
            </p:cNvCxnSpPr>
            <p:nvPr/>
          </p:nvCxnSpPr>
          <p:spPr>
            <a:xfrm>
              <a:off x="548750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3"/>
              <a:endCxn id="26" idx="2"/>
            </p:cNvCxnSpPr>
            <p:nvPr/>
          </p:nvCxnSpPr>
          <p:spPr>
            <a:xfrm flipV="1">
              <a:off x="548750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662662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626627" y="1784937"/>
                  <a:ext cx="468000" cy="1299272"/>
                </a:xfrm>
                <a:prstGeom prst="rect">
                  <a:avLst/>
                </a:prstGeom>
                <a:blipFill rotWithShape="0">
                  <a:blip r:embed="rId11"/>
                  <a:stretch>
                    <a:fillRect l="-2532"/>
                  </a:stretch>
                </a:blipFill>
                <a:ln>
                  <a:solidFill>
                    <a:schemeClr val="tx1"/>
                  </a:solidFill>
                </a:ln>
              </p:spPr>
              <p:txBody>
                <a:bodyPr/>
                <a:lstStyle/>
                <a:p>
                  <a:r>
                    <a:rPr lang="pt-BR">
                      <a:noFill/>
                    </a:rPr>
                    <a:t> </a:t>
                  </a:r>
                </a:p>
              </p:txBody>
            </p:sp>
          </mc:Fallback>
        </mc:AlternateContent>
        <p:cxnSp>
          <p:nvCxnSpPr>
            <p:cNvPr id="31" name="Straight Arrow Connector 30"/>
            <p:cNvCxnSpPr>
              <a:endCxn id="30" idx="1"/>
            </p:cNvCxnSpPr>
            <p:nvPr/>
          </p:nvCxnSpPr>
          <p:spPr>
            <a:xfrm>
              <a:off x="631232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p:cNvSpPr/>
                <p:nvPr/>
              </p:nvSpPr>
              <p:spPr>
                <a:xfrm>
                  <a:off x="6235643"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2</m:t>
                            </m:r>
                          </m:sup>
                        </m:sSup>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235643" y="2101026"/>
                  <a:ext cx="49398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3" name="Straight Arrow Connector 32"/>
            <p:cNvCxnSpPr/>
            <p:nvPr/>
          </p:nvCxnSpPr>
          <p:spPr>
            <a:xfrm>
              <a:off x="4458107"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70519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488729" y="2680310"/>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37" name="Rectangle 36"/>
                <p:cNvSpPr/>
                <p:nvPr/>
              </p:nvSpPr>
              <p:spPr>
                <a:xfrm>
                  <a:off x="4519935" y="1731694"/>
                  <a:ext cx="4778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i="1">
                                <a:latin typeface="Cambria Math" panose="02040503050406030204" pitchFamily="18" charset="0"/>
                              </a:rPr>
                              <m:t>1</m:t>
                            </m:r>
                          </m:sup>
                        </m:sSup>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4519935" y="1731694"/>
                  <a:ext cx="477823" cy="369332"/>
                </a:xfrm>
                <a:prstGeom prst="rect">
                  <a:avLst/>
                </a:prstGeom>
                <a:blipFill rotWithShape="0">
                  <a:blip r:embed="rId13"/>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93"/>
                <p:cNvSpPr/>
                <p:nvPr/>
              </p:nvSpPr>
              <p:spPr>
                <a:xfrm>
                  <a:off x="7645103"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4" name="Rectangle 93"/>
                <p:cNvSpPr>
                  <a:spLocks noRot="1" noChangeAspect="1" noMove="1" noResize="1" noEditPoints="1" noAdjustHandles="1" noChangeArrowheads="1" noChangeShapeType="1" noTextEdit="1"/>
                </p:cNvSpPr>
                <p:nvPr/>
              </p:nvSpPr>
              <p:spPr>
                <a:xfrm>
                  <a:off x="7645103" y="1814944"/>
                  <a:ext cx="468000" cy="468000"/>
                </a:xfrm>
                <a:prstGeom prst="rect">
                  <a:avLst/>
                </a:prstGeom>
                <a:blipFill rotWithShape="0">
                  <a:blip r:embed="rId14"/>
                  <a:stretch>
                    <a:fillRect l="-7595"/>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Rectangle 94"/>
                <p:cNvSpPr/>
                <p:nvPr/>
              </p:nvSpPr>
              <p:spPr>
                <a:xfrm>
                  <a:off x="7645103"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5" name="Rectangle 94"/>
                <p:cNvSpPr>
                  <a:spLocks noRot="1" noChangeAspect="1" noMove="1" noResize="1" noEditPoints="1" noAdjustHandles="1" noChangeArrowheads="1" noChangeShapeType="1" noTextEdit="1"/>
                </p:cNvSpPr>
                <p:nvPr/>
              </p:nvSpPr>
              <p:spPr>
                <a:xfrm>
                  <a:off x="7645103" y="2646216"/>
                  <a:ext cx="468000" cy="468000"/>
                </a:xfrm>
                <a:prstGeom prst="rect">
                  <a:avLst/>
                </a:prstGeom>
                <a:blipFill rotWithShape="0">
                  <a:blip r:embed="rId15"/>
                  <a:stretch>
                    <a:fillRect/>
                  </a:stretch>
                </a:blipFill>
                <a:ln>
                  <a:solidFill>
                    <a:schemeClr val="tx1"/>
                  </a:solidFill>
                </a:ln>
              </p:spPr>
              <p:txBody>
                <a:bodyPr/>
                <a:lstStyle/>
                <a:p>
                  <a:r>
                    <a:rPr lang="pt-BR">
                      <a:noFill/>
                    </a:rPr>
                    <a:t> </a:t>
                  </a:r>
                </a:p>
              </p:txBody>
            </p:sp>
          </mc:Fallback>
        </mc:AlternateContent>
        <p:grpSp>
          <p:nvGrpSpPr>
            <p:cNvPr id="96" name="Group 95"/>
            <p:cNvGrpSpPr/>
            <p:nvPr/>
          </p:nvGrpSpPr>
          <p:grpSpPr>
            <a:xfrm>
              <a:off x="8448666" y="2200573"/>
              <a:ext cx="468000" cy="539571"/>
              <a:chOff x="4419599" y="2282943"/>
              <a:chExt cx="468000" cy="539571"/>
            </a:xfrm>
          </p:grpSpPr>
          <p:sp>
            <p:nvSpPr>
              <p:cNvPr id="97" name="Oval 96"/>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8" name="Rectangle 97"/>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98" name="Rectangle 97"/>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1852" t="-117045" r="-150000" b="-165909"/>
                    </a:stretch>
                  </a:blipFill>
                </p:spPr>
                <p:txBody>
                  <a:bodyPr/>
                  <a:lstStyle/>
                  <a:p>
                    <a:r>
                      <a:rPr lang="pt-BR">
                        <a:noFill/>
                      </a:rPr>
                      <a:t> </a:t>
                    </a:r>
                  </a:p>
                </p:txBody>
              </p:sp>
            </mc:Fallback>
          </mc:AlternateContent>
        </p:grpSp>
        <p:cxnSp>
          <p:nvCxnSpPr>
            <p:cNvPr id="99" name="Straight Arrow Connector 98"/>
            <p:cNvCxnSpPr>
              <a:stCxn id="94" idx="3"/>
              <a:endCxn id="97" idx="2"/>
            </p:cNvCxnSpPr>
            <p:nvPr/>
          </p:nvCxnSpPr>
          <p:spPr>
            <a:xfrm>
              <a:off x="8113103"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95" idx="3"/>
              <a:endCxn id="97" idx="2"/>
            </p:cNvCxnSpPr>
            <p:nvPr/>
          </p:nvCxnSpPr>
          <p:spPr>
            <a:xfrm flipV="1">
              <a:off x="8113103"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p:cNvSpPr/>
                <p:nvPr/>
              </p:nvSpPr>
              <p:spPr>
                <a:xfrm>
                  <a:off x="9252229"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101" name="Rectangle 100"/>
                <p:cNvSpPr>
                  <a:spLocks noRot="1" noChangeAspect="1" noMove="1" noResize="1" noEditPoints="1" noAdjustHandles="1" noChangeArrowheads="1" noChangeShapeType="1" noTextEdit="1"/>
                </p:cNvSpPr>
                <p:nvPr/>
              </p:nvSpPr>
              <p:spPr>
                <a:xfrm>
                  <a:off x="9252229" y="1784937"/>
                  <a:ext cx="468000" cy="1299272"/>
                </a:xfrm>
                <a:prstGeom prst="rect">
                  <a:avLst/>
                </a:prstGeom>
                <a:blipFill rotWithShape="0">
                  <a:blip r:embed="rId16"/>
                  <a:stretch>
                    <a:fillRect l="-2532"/>
                  </a:stretch>
                </a:blipFill>
                <a:ln>
                  <a:solidFill>
                    <a:schemeClr val="tx1"/>
                  </a:solidFill>
                </a:ln>
              </p:spPr>
              <p:txBody>
                <a:bodyPr/>
                <a:lstStyle/>
                <a:p>
                  <a:r>
                    <a:rPr lang="pt-BR">
                      <a:noFill/>
                    </a:rPr>
                    <a:t> </a:t>
                  </a:r>
                </a:p>
              </p:txBody>
            </p:sp>
          </mc:Fallback>
        </mc:AlternateContent>
        <p:cxnSp>
          <p:nvCxnSpPr>
            <p:cNvPr id="102" name="Straight Arrow Connector 101"/>
            <p:cNvCxnSpPr>
              <a:endCxn id="101" idx="1"/>
            </p:cNvCxnSpPr>
            <p:nvPr/>
          </p:nvCxnSpPr>
          <p:spPr>
            <a:xfrm>
              <a:off x="8937927"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Rectangle 102"/>
                <p:cNvSpPr/>
                <p:nvPr/>
              </p:nvSpPr>
              <p:spPr>
                <a:xfrm>
                  <a:off x="8861245"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3</m:t>
                            </m:r>
                          </m:sup>
                        </m:sSup>
                      </m:oMath>
                    </m:oMathPara>
                  </a14:m>
                  <a:endParaRPr lang="pt-BR" dirty="0"/>
                </a:p>
              </p:txBody>
            </p:sp>
          </mc:Choice>
          <mc:Fallback xmlns="">
            <p:sp>
              <p:nvSpPr>
                <p:cNvPr id="103" name="Rectangle 102"/>
                <p:cNvSpPr>
                  <a:spLocks noRot="1" noChangeAspect="1" noMove="1" noResize="1" noEditPoints="1" noAdjustHandles="1" noChangeArrowheads="1" noChangeShapeType="1" noTextEdit="1"/>
                </p:cNvSpPr>
                <p:nvPr/>
              </p:nvSpPr>
              <p:spPr>
                <a:xfrm>
                  <a:off x="8861245" y="2101026"/>
                  <a:ext cx="493981" cy="369332"/>
                </a:xfrm>
                <a:prstGeom prst="rect">
                  <a:avLst/>
                </a:prstGeom>
                <a:blipFill rotWithShape="0">
                  <a:blip r:embed="rId17"/>
                  <a:stretch>
                    <a:fillRect/>
                  </a:stretch>
                </a:blipFill>
              </p:spPr>
              <p:txBody>
                <a:bodyPr/>
                <a:lstStyle/>
                <a:p>
                  <a:r>
                    <a:rPr lang="pt-BR">
                      <a:noFill/>
                    </a:rPr>
                    <a:t> </a:t>
                  </a:r>
                </a:p>
              </p:txBody>
            </p:sp>
          </mc:Fallback>
        </mc:AlternateContent>
        <p:cxnSp>
          <p:nvCxnSpPr>
            <p:cNvPr id="104" name="Straight Arrow Connector 103"/>
            <p:cNvCxnSpPr/>
            <p:nvPr/>
          </p:nvCxnSpPr>
          <p:spPr>
            <a:xfrm>
              <a:off x="7083709"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330801"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114331" y="2680310"/>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107" name="Rectangle 106"/>
                <p:cNvSpPr/>
                <p:nvPr/>
              </p:nvSpPr>
              <p:spPr>
                <a:xfrm>
                  <a:off x="7145537" y="1731694"/>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2</m:t>
                            </m:r>
                          </m:sup>
                        </m:sSup>
                      </m:oMath>
                    </m:oMathPara>
                  </a14:m>
                  <a:endParaRPr lang="pt-BR" dirty="0"/>
                </a:p>
              </p:txBody>
            </p:sp>
          </mc:Choice>
          <mc:Fallback xmlns="">
            <p:sp>
              <p:nvSpPr>
                <p:cNvPr id="107" name="Rectangle 106"/>
                <p:cNvSpPr>
                  <a:spLocks noRot="1" noChangeAspect="1" noMove="1" noResize="1" noEditPoints="1" noAdjustHandles="1" noChangeArrowheads="1" noChangeShapeType="1" noTextEdit="1"/>
                </p:cNvSpPr>
                <p:nvPr/>
              </p:nvSpPr>
              <p:spPr>
                <a:xfrm>
                  <a:off x="7145537" y="1731694"/>
                  <a:ext cx="482761" cy="369332"/>
                </a:xfrm>
                <a:prstGeom prst="rect">
                  <a:avLst/>
                </a:prstGeom>
                <a:blipFill rotWithShape="0">
                  <a:blip r:embed="rId18"/>
                  <a:stretch>
                    <a:fillRect b="-6557"/>
                  </a:stretch>
                </a:blipFill>
              </p:spPr>
              <p:txBody>
                <a:bodyPr/>
                <a:lstStyle/>
                <a:p>
                  <a:r>
                    <a:rPr lang="pt-BR">
                      <a:noFill/>
                    </a:rPr>
                    <a:t> </a:t>
                  </a:r>
                </a:p>
              </p:txBody>
            </p:sp>
          </mc:Fallback>
        </mc:AlternateContent>
        <p:cxnSp>
          <p:nvCxnSpPr>
            <p:cNvPr id="108" name="Straight Arrow Connector 107"/>
            <p:cNvCxnSpPr/>
            <p:nvPr/>
          </p:nvCxnSpPr>
          <p:spPr>
            <a:xfrm>
              <a:off x="9720229" y="2437096"/>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p:cNvSpPr/>
                <p:nvPr/>
              </p:nvSpPr>
              <p:spPr>
                <a:xfrm>
                  <a:off x="9685735" y="2080815"/>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3</m:t>
                            </m:r>
                          </m:sup>
                        </m:sSup>
                      </m:oMath>
                    </m:oMathPara>
                  </a14:m>
                  <a:endParaRPr lang="pt-BR" dirty="0"/>
                </a:p>
              </p:txBody>
            </p:sp>
          </mc:Choice>
          <mc:Fallback xmlns="">
            <p:sp>
              <p:nvSpPr>
                <p:cNvPr id="109" name="Rectangle 108"/>
                <p:cNvSpPr>
                  <a:spLocks noRot="1" noChangeAspect="1" noMove="1" noResize="1" noEditPoints="1" noAdjustHandles="1" noChangeArrowheads="1" noChangeShapeType="1" noTextEdit="1"/>
                </p:cNvSpPr>
                <p:nvPr/>
              </p:nvSpPr>
              <p:spPr>
                <a:xfrm>
                  <a:off x="9685735" y="2080815"/>
                  <a:ext cx="482761" cy="369332"/>
                </a:xfrm>
                <a:prstGeom prst="rect">
                  <a:avLst/>
                </a:prstGeom>
                <a:blipFill rotWithShape="0">
                  <a:blip r:embed="rId19"/>
                  <a:stretch>
                    <a:fillRect b="-6557"/>
                  </a:stretch>
                </a:blipFill>
              </p:spPr>
              <p:txBody>
                <a:bodyPr/>
                <a:lstStyle/>
                <a:p>
                  <a:r>
                    <a:rPr lang="pt-BR">
                      <a:noFill/>
                    </a:rPr>
                    <a:t> </a:t>
                  </a:r>
                </a:p>
              </p:txBody>
            </p:sp>
          </mc:Fallback>
        </mc:AlternateContent>
        <p:sp>
          <p:nvSpPr>
            <p:cNvPr id="110" name="Right Brace 109"/>
            <p:cNvSpPr/>
            <p:nvPr/>
          </p:nvSpPr>
          <p:spPr>
            <a:xfrm rot="16200000">
              <a:off x="3308508"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1" name="TextBox 110"/>
            <p:cNvSpPr txBox="1"/>
            <p:nvPr/>
          </p:nvSpPr>
          <p:spPr>
            <a:xfrm>
              <a:off x="2215705" y="1055413"/>
              <a:ext cx="2409677" cy="369332"/>
            </a:xfrm>
            <a:prstGeom prst="rect">
              <a:avLst/>
            </a:prstGeom>
            <a:noFill/>
          </p:spPr>
          <p:txBody>
            <a:bodyPr wrap="square" rtlCol="0">
              <a:spAutoFit/>
            </a:bodyPr>
            <a:lstStyle/>
            <a:p>
              <a:pPr algn="ctr"/>
              <a:r>
                <a:rPr lang="pt-BR" dirty="0"/>
                <a:t>Primeira camada</a:t>
              </a:r>
            </a:p>
          </p:txBody>
        </p:sp>
        <p:sp>
          <p:nvSpPr>
            <p:cNvPr id="112" name="Right Brace 111"/>
            <p:cNvSpPr/>
            <p:nvPr/>
          </p:nvSpPr>
          <p:spPr>
            <a:xfrm rot="16200000">
              <a:off x="5924327"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3" name="TextBox 112"/>
            <p:cNvSpPr txBox="1"/>
            <p:nvPr/>
          </p:nvSpPr>
          <p:spPr>
            <a:xfrm>
              <a:off x="4831524" y="1055413"/>
              <a:ext cx="2409677" cy="369332"/>
            </a:xfrm>
            <a:prstGeom prst="rect">
              <a:avLst/>
            </a:prstGeom>
            <a:noFill/>
          </p:spPr>
          <p:txBody>
            <a:bodyPr wrap="square" rtlCol="0">
              <a:spAutoFit/>
            </a:bodyPr>
            <a:lstStyle/>
            <a:p>
              <a:pPr algn="ctr"/>
              <a:r>
                <a:rPr lang="pt-BR" dirty="0"/>
                <a:t>Segunda camada</a:t>
              </a:r>
            </a:p>
          </p:txBody>
        </p:sp>
        <p:sp>
          <p:nvSpPr>
            <p:cNvPr id="114" name="Right Brace 113"/>
            <p:cNvSpPr/>
            <p:nvPr/>
          </p:nvSpPr>
          <p:spPr>
            <a:xfrm rot="16200000">
              <a:off x="8540146" y="368969"/>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5" name="TextBox 114"/>
            <p:cNvSpPr txBox="1"/>
            <p:nvPr/>
          </p:nvSpPr>
          <p:spPr>
            <a:xfrm>
              <a:off x="7447343" y="1064542"/>
              <a:ext cx="2409677" cy="369332"/>
            </a:xfrm>
            <a:prstGeom prst="rect">
              <a:avLst/>
            </a:prstGeom>
            <a:noFill/>
          </p:spPr>
          <p:txBody>
            <a:bodyPr wrap="square" rtlCol="0">
              <a:spAutoFit/>
            </a:bodyPr>
            <a:lstStyle/>
            <a:p>
              <a:pPr algn="ctr"/>
              <a:r>
                <a:rPr lang="pt-BR" dirty="0"/>
                <a:t>Terceira camada</a:t>
              </a:r>
            </a:p>
          </p:txBody>
        </p:sp>
        <mc:AlternateContent xmlns:mc="http://schemas.openxmlformats.org/markup-compatibility/2006" xmlns:a14="http://schemas.microsoft.com/office/drawing/2010/main">
          <mc:Choice Requires="a14">
            <p:sp>
              <p:nvSpPr>
                <p:cNvPr id="116" name="Rectangle 115"/>
                <p:cNvSpPr/>
                <p:nvPr/>
              </p:nvSpPr>
              <p:spPr>
                <a:xfrm>
                  <a:off x="2225829"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oMath>
                    </m:oMathPara>
                  </a14:m>
                  <a:endParaRPr lang="pt-BR" dirty="0"/>
                </a:p>
              </p:txBody>
            </p:sp>
          </mc:Choice>
          <mc:Fallback xmlns="">
            <p:sp>
              <p:nvSpPr>
                <p:cNvPr id="116" name="Rectangle 115"/>
                <p:cNvSpPr>
                  <a:spLocks noRot="1" noChangeAspect="1" noMove="1" noResize="1" noEditPoints="1" noAdjustHandles="1" noChangeArrowheads="1" noChangeShapeType="1" noTextEdit="1"/>
                </p:cNvSpPr>
                <p:nvPr/>
              </p:nvSpPr>
              <p:spPr>
                <a:xfrm>
                  <a:off x="2225829" y="3469813"/>
                  <a:ext cx="2479369" cy="369332"/>
                </a:xfrm>
                <a:prstGeom prst="rect">
                  <a:avLst/>
                </a:prstGeom>
                <a:blipFill rotWithShape="0">
                  <a:blip r:embed="rId20"/>
                  <a:stretch>
                    <a:fillRect b="-13115"/>
                  </a:stretch>
                </a:blipFill>
              </p:spPr>
              <p:txBody>
                <a:bodyPr/>
                <a:lstStyle/>
                <a:p>
                  <a:r>
                    <a:rPr lang="pt-BR">
                      <a:noFill/>
                    </a:rPr>
                    <a:t> </a:t>
                  </a:r>
                </a:p>
              </p:txBody>
            </p:sp>
          </mc:Fallback>
        </mc:AlternateContent>
        <p:sp>
          <p:nvSpPr>
            <p:cNvPr id="117" name="Right Brace 116"/>
            <p:cNvSpPr/>
            <p:nvPr/>
          </p:nvSpPr>
          <p:spPr>
            <a:xfrm rot="5400000">
              <a:off x="3308507"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8" name="Rectangle 117"/>
                <p:cNvSpPr/>
                <p:nvPr/>
              </p:nvSpPr>
              <p:spPr>
                <a:xfrm>
                  <a:off x="4771957"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2</m:t>
                                </m:r>
                              </m:sup>
                            </m:sSup>
                          </m:e>
                        </m:d>
                      </m:oMath>
                    </m:oMathPara>
                  </a14:m>
                  <a:endParaRPr lang="pt-BR" dirty="0"/>
                </a:p>
              </p:txBody>
            </p:sp>
          </mc:Choice>
          <mc:Fallback xmlns="">
            <p:sp>
              <p:nvSpPr>
                <p:cNvPr id="118" name="Rectangle 117"/>
                <p:cNvSpPr>
                  <a:spLocks noRot="1" noChangeAspect="1" noMove="1" noResize="1" noEditPoints="1" noAdjustHandles="1" noChangeArrowheads="1" noChangeShapeType="1" noTextEdit="1"/>
                </p:cNvSpPr>
                <p:nvPr/>
              </p:nvSpPr>
              <p:spPr>
                <a:xfrm>
                  <a:off x="4771957" y="3469813"/>
                  <a:ext cx="2479369" cy="369332"/>
                </a:xfrm>
                <a:prstGeom prst="rect">
                  <a:avLst/>
                </a:prstGeom>
                <a:blipFill rotWithShape="0">
                  <a:blip r:embed="rId21"/>
                  <a:stretch>
                    <a:fillRect b="-13115"/>
                  </a:stretch>
                </a:blipFill>
              </p:spPr>
              <p:txBody>
                <a:bodyPr/>
                <a:lstStyle/>
                <a:p>
                  <a:r>
                    <a:rPr lang="pt-BR">
                      <a:noFill/>
                    </a:rPr>
                    <a:t> </a:t>
                  </a:r>
                </a:p>
              </p:txBody>
            </p:sp>
          </mc:Fallback>
        </mc:AlternateContent>
        <p:sp>
          <p:nvSpPr>
            <p:cNvPr id="119" name="Right Brace 118"/>
            <p:cNvSpPr/>
            <p:nvPr/>
          </p:nvSpPr>
          <p:spPr>
            <a:xfrm rot="5400000">
              <a:off x="5854635"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0" name="Rectangle 119"/>
                <p:cNvSpPr/>
                <p:nvPr/>
              </p:nvSpPr>
              <p:spPr>
                <a:xfrm>
                  <a:off x="7447343"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3</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3</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3</m:t>
                                </m:r>
                              </m:sup>
                            </m:sSup>
                          </m:e>
                        </m:d>
                      </m:oMath>
                    </m:oMathPara>
                  </a14:m>
                  <a:endParaRPr lang="pt-BR" dirty="0"/>
                </a:p>
              </p:txBody>
            </p:sp>
          </mc:Choice>
          <mc:Fallback xmlns="">
            <p:sp>
              <p:nvSpPr>
                <p:cNvPr id="120" name="Rectangle 119"/>
                <p:cNvSpPr>
                  <a:spLocks noRot="1" noChangeAspect="1" noMove="1" noResize="1" noEditPoints="1" noAdjustHandles="1" noChangeArrowheads="1" noChangeShapeType="1" noTextEdit="1"/>
                </p:cNvSpPr>
                <p:nvPr/>
              </p:nvSpPr>
              <p:spPr>
                <a:xfrm>
                  <a:off x="7447343" y="3469813"/>
                  <a:ext cx="2479369" cy="369332"/>
                </a:xfrm>
                <a:prstGeom prst="rect">
                  <a:avLst/>
                </a:prstGeom>
                <a:blipFill rotWithShape="0">
                  <a:blip r:embed="rId22"/>
                  <a:stretch>
                    <a:fillRect b="-13115"/>
                  </a:stretch>
                </a:blipFill>
              </p:spPr>
              <p:txBody>
                <a:bodyPr/>
                <a:lstStyle/>
                <a:p>
                  <a:r>
                    <a:rPr lang="pt-BR">
                      <a:noFill/>
                    </a:rPr>
                    <a:t> </a:t>
                  </a:r>
                </a:p>
              </p:txBody>
            </p:sp>
          </mc:Fallback>
        </mc:AlternateContent>
        <p:sp>
          <p:nvSpPr>
            <p:cNvPr id="121" name="Right Brace 120"/>
            <p:cNvSpPr/>
            <p:nvPr/>
          </p:nvSpPr>
          <p:spPr>
            <a:xfrm rot="5400000">
              <a:off x="8530021"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1410454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3086087" y="1423393"/>
            <a:ext cx="7832137" cy="4291311"/>
            <a:chOff x="3086087" y="1423393"/>
            <a:chExt cx="7832137" cy="4291311"/>
          </a:xfrm>
        </p:grpSpPr>
        <mc:AlternateContent xmlns:mc="http://schemas.openxmlformats.org/markup-compatibility/2006" xmlns:a14="http://schemas.microsoft.com/office/drawing/2010/main">
          <mc:Choice Requires="a14">
            <p:sp>
              <p:nvSpPr>
                <p:cNvPr id="4" name="Rectangle 3"/>
                <p:cNvSpPr/>
                <p:nvPr/>
              </p:nvSpPr>
              <p:spPr>
                <a:xfrm>
                  <a:off x="6675250" y="267458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6675250" y="2674587"/>
                  <a:ext cx="540000" cy="540000"/>
                </a:xfrm>
                <a:prstGeom prst="rect">
                  <a:avLst/>
                </a:prstGeom>
                <a:blipFill rotWithShape="0">
                  <a:blip r:embed="rId2"/>
                  <a:stretch>
                    <a:fillRect l="-10989" r="-2198"/>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675250" y="392426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75250" y="3924267"/>
                  <a:ext cx="540000" cy="540000"/>
                </a:xfrm>
                <a:prstGeom prst="rect">
                  <a:avLst/>
                </a:prstGeom>
                <a:blipFill rotWithShape="0">
                  <a:blip r:embed="rId2"/>
                  <a:stretch>
                    <a:fillRect l="-10989" r="-2198"/>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786981" y="322322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9786981" y="3223227"/>
                  <a:ext cx="540000" cy="540000"/>
                </a:xfrm>
                <a:prstGeom prst="rect">
                  <a:avLst/>
                </a:prstGeom>
                <a:blipFill rotWithShape="0">
                  <a:blip r:embed="rId3"/>
                  <a:stretch>
                    <a:fillRect l="-10989" r="-2198"/>
                  </a:stretch>
                </a:blipFill>
                <a:ln>
                  <a:solidFill>
                    <a:schemeClr val="tx1"/>
                  </a:solidFill>
                </a:ln>
              </p:spPr>
              <p:txBody>
                <a:bodyPr/>
                <a:lstStyle/>
                <a:p>
                  <a:r>
                    <a:rPr lang="pt-BR">
                      <a:noFill/>
                    </a:rPr>
                    <a:t> </a:t>
                  </a:r>
                </a:p>
              </p:txBody>
            </p:sp>
          </mc:Fallback>
        </mc:AlternateContent>
        <p:grpSp>
          <p:nvGrpSpPr>
            <p:cNvPr id="7" name="Group 6"/>
            <p:cNvGrpSpPr/>
            <p:nvPr/>
          </p:nvGrpSpPr>
          <p:grpSpPr>
            <a:xfrm>
              <a:off x="5757023" y="2674259"/>
              <a:ext cx="540000" cy="539571"/>
              <a:chOff x="4419599" y="2282943"/>
              <a:chExt cx="468000" cy="539571"/>
            </a:xfrm>
          </p:grpSpPr>
          <p:sp>
            <p:nvSpPr>
              <p:cNvPr id="8" name="Oval 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 name="Rectangle 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11" name="Straight Arrow Connector 10"/>
            <p:cNvCxnSpPr/>
            <p:nvPr/>
          </p:nvCxnSpPr>
          <p:spPr>
            <a:xfrm>
              <a:off x="6297023" y="2905945"/>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750690" y="3924696"/>
              <a:ext cx="540000" cy="539571"/>
              <a:chOff x="4419599" y="2282943"/>
              <a:chExt cx="468000" cy="539571"/>
            </a:xfrm>
          </p:grpSpPr>
          <p:sp>
            <p:nvSpPr>
              <p:cNvPr id="15" name="Oval 14"/>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6" name="Rectangle 15"/>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grpSp>
          <p:nvGrpSpPr>
            <p:cNvPr id="17" name="Group 16"/>
            <p:cNvGrpSpPr/>
            <p:nvPr/>
          </p:nvGrpSpPr>
          <p:grpSpPr>
            <a:xfrm>
              <a:off x="8868754" y="3256232"/>
              <a:ext cx="540000" cy="539571"/>
              <a:chOff x="4419599" y="2282943"/>
              <a:chExt cx="468000" cy="539571"/>
            </a:xfrm>
          </p:grpSpPr>
          <p:sp>
            <p:nvSpPr>
              <p:cNvPr id="18" name="Oval 1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9" name="Rectangle 1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20" name="Straight Arrow Connector 19"/>
            <p:cNvCxnSpPr/>
            <p:nvPr/>
          </p:nvCxnSpPr>
          <p:spPr>
            <a:xfrm>
              <a:off x="9408754" y="3493227"/>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Oval 20"/>
                <p:cNvSpPr/>
                <p:nvPr/>
              </p:nvSpPr>
              <p:spPr>
                <a:xfrm>
                  <a:off x="7612561" y="2673830"/>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xmlns="">
            <p:sp>
              <p:nvSpPr>
                <p:cNvPr id="21" name="Oval 20"/>
                <p:cNvSpPr>
                  <a:spLocks noRot="1" noChangeAspect="1" noMove="1" noResize="1" noEditPoints="1" noAdjustHandles="1" noChangeArrowheads="1" noChangeShapeType="1" noTextEdit="1"/>
                </p:cNvSpPr>
                <p:nvPr/>
              </p:nvSpPr>
              <p:spPr>
                <a:xfrm>
                  <a:off x="7612561" y="2673830"/>
                  <a:ext cx="540000" cy="540000"/>
                </a:xfrm>
                <a:prstGeom prst="ellipse">
                  <a:avLst/>
                </a:prstGeom>
                <a:blipFill rotWithShape="0">
                  <a:blip r:embed="rId5"/>
                  <a:stretch>
                    <a:fillRect l="-4444"/>
                  </a:stretch>
                </a:blipFill>
                <a:ln>
                  <a:solidFill>
                    <a:schemeClr val="tx1"/>
                  </a:solidFill>
                </a:ln>
              </p:spPr>
              <p:txBody>
                <a:bodyPr/>
                <a:lstStyle/>
                <a:p>
                  <a:r>
                    <a:rPr lang="pt-BR">
                      <a:noFill/>
                    </a:rPr>
                    <a:t> </a:t>
                  </a:r>
                </a:p>
              </p:txBody>
            </p:sp>
          </mc:Fallback>
        </mc:AlternateContent>
        <p:cxnSp>
          <p:nvCxnSpPr>
            <p:cNvPr id="22" name="Straight Arrow Connector 21"/>
            <p:cNvCxnSpPr/>
            <p:nvPr/>
          </p:nvCxnSpPr>
          <p:spPr>
            <a:xfrm>
              <a:off x="7215250" y="2943830"/>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Oval 22"/>
                <p:cNvSpPr/>
                <p:nvPr/>
              </p:nvSpPr>
              <p:spPr>
                <a:xfrm>
                  <a:off x="7612561" y="3924267"/>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xmlns="">
            <p:sp>
              <p:nvSpPr>
                <p:cNvPr id="23" name="Oval 22"/>
                <p:cNvSpPr>
                  <a:spLocks noRot="1" noChangeAspect="1" noMove="1" noResize="1" noEditPoints="1" noAdjustHandles="1" noChangeArrowheads="1" noChangeShapeType="1" noTextEdit="1"/>
                </p:cNvSpPr>
                <p:nvPr/>
              </p:nvSpPr>
              <p:spPr>
                <a:xfrm>
                  <a:off x="7612561" y="3924267"/>
                  <a:ext cx="540000" cy="540000"/>
                </a:xfrm>
                <a:prstGeom prst="ellipse">
                  <a:avLst/>
                </a:prstGeom>
                <a:blipFill rotWithShape="0">
                  <a:blip r:embed="rId6"/>
                  <a:stretch>
                    <a:fillRect l="-4444"/>
                  </a:stretch>
                </a:blipFill>
                <a:ln>
                  <a:solidFill>
                    <a:schemeClr val="tx1"/>
                  </a:solidFill>
                </a:ln>
              </p:spPr>
              <p:txBody>
                <a:bodyPr/>
                <a:lstStyle/>
                <a:p>
                  <a:r>
                    <a:rPr lang="pt-BR">
                      <a:noFill/>
                    </a:rPr>
                    <a:t> </a:t>
                  </a:r>
                </a:p>
              </p:txBody>
            </p:sp>
          </mc:Fallback>
        </mc:AlternateContent>
        <p:cxnSp>
          <p:nvCxnSpPr>
            <p:cNvPr id="24" name="Straight Arrow Connector 23"/>
            <p:cNvCxnSpPr/>
            <p:nvPr/>
          </p:nvCxnSpPr>
          <p:spPr>
            <a:xfrm>
              <a:off x="7221599" y="4163406"/>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6"/>
              <a:endCxn id="18" idx="2"/>
            </p:cNvCxnSpPr>
            <p:nvPr/>
          </p:nvCxnSpPr>
          <p:spPr>
            <a:xfrm>
              <a:off x="8152561" y="2943830"/>
              <a:ext cx="716193" cy="546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3" idx="6"/>
              <a:endCxn id="18" idx="2"/>
            </p:cNvCxnSpPr>
            <p:nvPr/>
          </p:nvCxnSpPr>
          <p:spPr>
            <a:xfrm flipV="1">
              <a:off x="8152561" y="3490232"/>
              <a:ext cx="716193" cy="704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26981" y="3501180"/>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0642014" y="3283723"/>
                  <a:ext cx="2762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oMath>
                    </m:oMathPara>
                  </a14:m>
                  <a:endParaRPr lang="pt-BR" dirty="0"/>
                </a:p>
              </p:txBody>
            </p:sp>
          </mc:Choice>
          <mc:Fallback xmlns="">
            <p:sp>
              <p:nvSpPr>
                <p:cNvPr id="30" name="TextBox 29"/>
                <p:cNvSpPr txBox="1">
                  <a:spLocks noRot="1" noChangeAspect="1" noMove="1" noResize="1" noEditPoints="1" noAdjustHandles="1" noChangeArrowheads="1" noChangeShapeType="1" noTextEdit="1"/>
                </p:cNvSpPr>
                <p:nvPr/>
              </p:nvSpPr>
              <p:spPr>
                <a:xfrm>
                  <a:off x="10642014" y="3283723"/>
                  <a:ext cx="276210" cy="369332"/>
                </a:xfrm>
                <a:prstGeom prst="rect">
                  <a:avLst/>
                </a:prstGeom>
                <a:blipFill rotWithShape="0">
                  <a:blip r:embed="rId7"/>
                  <a:stretch>
                    <a:fillRect r="-11111"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4816133" y="1423393"/>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1" name="Oval 30"/>
                <p:cNvSpPr>
                  <a:spLocks noRot="1" noChangeAspect="1" noMove="1" noResize="1" noEditPoints="1" noAdjustHandles="1" noChangeArrowheads="1" noChangeShapeType="1" noTextEdit="1"/>
                </p:cNvSpPr>
                <p:nvPr/>
              </p:nvSpPr>
              <p:spPr>
                <a:xfrm>
                  <a:off x="4816133" y="1423393"/>
                  <a:ext cx="540000" cy="540000"/>
                </a:xfrm>
                <a:prstGeom prst="ellipse">
                  <a:avLst/>
                </a:prstGeom>
                <a:blipFill rotWithShape="0">
                  <a:blip r:embed="rId8"/>
                  <a:stretch>
                    <a:fillRect l="-4396"/>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Oval 31"/>
                <p:cNvSpPr/>
                <p:nvPr/>
              </p:nvSpPr>
              <p:spPr>
                <a:xfrm>
                  <a:off x="4819806" y="2638259"/>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2" name="Oval 31"/>
                <p:cNvSpPr>
                  <a:spLocks noRot="1" noChangeAspect="1" noMove="1" noResize="1" noEditPoints="1" noAdjustHandles="1" noChangeArrowheads="1" noChangeShapeType="1" noTextEdit="1"/>
                </p:cNvSpPr>
                <p:nvPr/>
              </p:nvSpPr>
              <p:spPr>
                <a:xfrm>
                  <a:off x="4819806" y="2638259"/>
                  <a:ext cx="540000" cy="540000"/>
                </a:xfrm>
                <a:prstGeom prst="ellipse">
                  <a:avLst/>
                </a:prstGeom>
                <a:blipFill rotWithShape="0">
                  <a:blip r:embed="rId9"/>
                  <a:stretch>
                    <a:fillRect l="-4444"/>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Oval 32"/>
                <p:cNvSpPr/>
                <p:nvPr/>
              </p:nvSpPr>
              <p:spPr>
                <a:xfrm>
                  <a:off x="4816133" y="3888696"/>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3" name="Oval 32"/>
                <p:cNvSpPr>
                  <a:spLocks noRot="1" noChangeAspect="1" noMove="1" noResize="1" noEditPoints="1" noAdjustHandles="1" noChangeArrowheads="1" noChangeShapeType="1" noTextEdit="1"/>
                </p:cNvSpPr>
                <p:nvPr/>
              </p:nvSpPr>
              <p:spPr>
                <a:xfrm>
                  <a:off x="4816133" y="3888696"/>
                  <a:ext cx="540000" cy="540000"/>
                </a:xfrm>
                <a:prstGeom prst="ellipse">
                  <a:avLst/>
                </a:prstGeom>
                <a:blipFill rotWithShape="0">
                  <a:blip r:embed="rId10"/>
                  <a:stretch>
                    <a:fillRect l="-4396"/>
                  </a:stretch>
                </a:blipFill>
                <a:ln>
                  <a:solidFill>
                    <a:schemeClr val="tx1"/>
                  </a:solidFill>
                </a:ln>
              </p:spPr>
              <p:txBody>
                <a:bodyPr/>
                <a:lstStyle/>
                <a:p>
                  <a:r>
                    <a:rPr lang="pt-BR">
                      <a:noFill/>
                    </a:rPr>
                    <a:t> </a:t>
                  </a:r>
                </a:p>
              </p:txBody>
            </p:sp>
          </mc:Fallback>
        </mc:AlternateContent>
        <p:cxnSp>
          <p:nvCxnSpPr>
            <p:cNvPr id="34" name="Straight Arrow Connector 33"/>
            <p:cNvCxnSpPr>
              <a:stCxn id="32" idx="6"/>
              <a:endCxn id="8" idx="2"/>
            </p:cNvCxnSpPr>
            <p:nvPr/>
          </p:nvCxnSpPr>
          <p:spPr>
            <a:xfrm>
              <a:off x="5359806" y="2908259"/>
              <a:ext cx="3972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6"/>
              <a:endCxn id="15" idx="2"/>
            </p:cNvCxnSpPr>
            <p:nvPr/>
          </p:nvCxnSpPr>
          <p:spPr>
            <a:xfrm>
              <a:off x="5356133" y="4158696"/>
              <a:ext cx="394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4816133" y="5174704"/>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4816133" y="5174704"/>
                  <a:ext cx="540000" cy="540000"/>
                </a:xfrm>
                <a:prstGeom prst="ellipse">
                  <a:avLst/>
                </a:prstGeom>
                <a:blipFill rotWithShape="0">
                  <a:blip r:embed="rId11"/>
                  <a:stretch>
                    <a:fillRect l="-4396"/>
                  </a:stretch>
                </a:blipFill>
                <a:ln>
                  <a:solidFill>
                    <a:schemeClr val="tx1"/>
                  </a:solidFill>
                </a:ln>
              </p:spPr>
              <p:txBody>
                <a:bodyPr/>
                <a:lstStyle/>
                <a:p>
                  <a:r>
                    <a:rPr lang="pt-BR">
                      <a:noFill/>
                    </a:rPr>
                    <a:t> </a:t>
                  </a:r>
                </a:p>
              </p:txBody>
            </p:sp>
          </mc:Fallback>
        </mc:AlternateContent>
        <p:cxnSp>
          <p:nvCxnSpPr>
            <p:cNvPr id="38" name="Straight Arrow Connector 37"/>
            <p:cNvCxnSpPr>
              <a:stCxn id="31" idx="6"/>
              <a:endCxn id="8" idx="2"/>
            </p:cNvCxnSpPr>
            <p:nvPr/>
          </p:nvCxnSpPr>
          <p:spPr>
            <a:xfrm>
              <a:off x="5356133" y="1693393"/>
              <a:ext cx="400890" cy="1214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290617" y="4158153"/>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6" idx="6"/>
              <a:endCxn id="15" idx="2"/>
            </p:cNvCxnSpPr>
            <p:nvPr/>
          </p:nvCxnSpPr>
          <p:spPr>
            <a:xfrm flipV="1">
              <a:off x="5356133" y="4158696"/>
              <a:ext cx="394557" cy="1286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410595" y="22108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p:cNvSpPr/>
            <p:nvPr/>
          </p:nvSpPr>
          <p:spPr>
            <a:xfrm>
              <a:off x="3404262" y="47160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Arrow Connector 53"/>
            <p:cNvCxnSpPr>
              <a:stCxn id="51" idx="3"/>
              <a:endCxn id="31" idx="2"/>
            </p:cNvCxnSpPr>
            <p:nvPr/>
          </p:nvCxnSpPr>
          <p:spPr>
            <a:xfrm flipV="1">
              <a:off x="3590595" y="1693393"/>
              <a:ext cx="1225538" cy="6074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1" idx="3"/>
              <a:endCxn id="33" idx="2"/>
            </p:cNvCxnSpPr>
            <p:nvPr/>
          </p:nvCxnSpPr>
          <p:spPr>
            <a:xfrm>
              <a:off x="3590595" y="2300826"/>
              <a:ext cx="1225538" cy="1857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32" idx="2"/>
            </p:cNvCxnSpPr>
            <p:nvPr/>
          </p:nvCxnSpPr>
          <p:spPr>
            <a:xfrm flipV="1">
              <a:off x="3584262" y="2908259"/>
              <a:ext cx="1235544" cy="1897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2" idx="3"/>
              <a:endCxn id="36" idx="2"/>
            </p:cNvCxnSpPr>
            <p:nvPr/>
          </p:nvCxnSpPr>
          <p:spPr>
            <a:xfrm>
              <a:off x="3584262" y="4806026"/>
              <a:ext cx="1231871" cy="63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086087" y="211485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1" name="TextBox 60"/>
                <p:cNvSpPr txBox="1">
                  <a:spLocks noRot="1" noChangeAspect="1" noMove="1" noResize="1" noEditPoints="1" noAdjustHandles="1" noChangeArrowheads="1" noChangeShapeType="1" noTextEdit="1"/>
                </p:cNvSpPr>
                <p:nvPr/>
              </p:nvSpPr>
              <p:spPr>
                <a:xfrm>
                  <a:off x="3086087" y="2114853"/>
                  <a:ext cx="276101" cy="276999"/>
                </a:xfrm>
                <a:prstGeom prst="rect">
                  <a:avLst/>
                </a:prstGeom>
                <a:blipFill rotWithShape="0">
                  <a:blip r:embed="rId12"/>
                  <a:stretch>
                    <a:fillRect l="-13043" r="-6522"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3086087" y="466320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2" name="TextBox 61"/>
                <p:cNvSpPr txBox="1">
                  <a:spLocks noRot="1" noChangeAspect="1" noMove="1" noResize="1" noEditPoints="1" noAdjustHandles="1" noChangeArrowheads="1" noChangeShapeType="1" noTextEdit="1"/>
                </p:cNvSpPr>
                <p:nvPr/>
              </p:nvSpPr>
              <p:spPr>
                <a:xfrm>
                  <a:off x="3086087" y="4663200"/>
                  <a:ext cx="281423" cy="276999"/>
                </a:xfrm>
                <a:prstGeom prst="rect">
                  <a:avLst/>
                </a:prstGeom>
                <a:blipFill rotWithShape="0">
                  <a:blip r:embed="rId13"/>
                  <a:stretch>
                    <a:fillRect l="-13043" r="-8696" b="-15556"/>
                  </a:stretch>
                </a:blipFill>
              </p:spPr>
              <p:txBody>
                <a:bodyPr/>
                <a:lstStyle/>
                <a:p>
                  <a:r>
                    <a:rPr lang="pt-BR">
                      <a:noFill/>
                    </a:rPr>
                    <a:t> </a:t>
                  </a:r>
                </a:p>
              </p:txBody>
            </p:sp>
          </mc:Fallback>
        </mc:AlternateContent>
        <p:cxnSp>
          <p:nvCxnSpPr>
            <p:cNvPr id="69" name="Straight Arrow Connector 68"/>
            <p:cNvCxnSpPr/>
            <p:nvPr/>
          </p:nvCxnSpPr>
          <p:spPr>
            <a:xfrm rot="5400000">
              <a:off x="5900480" y="2543253"/>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982076" y="1439112"/>
              <a:ext cx="117020" cy="276999"/>
            </a:xfrm>
            <a:prstGeom prst="rect">
              <a:avLst/>
            </a:prstGeom>
            <a:noFill/>
          </p:spPr>
          <p:txBody>
            <a:bodyPr wrap="none" lIns="0" tIns="0" rIns="0" bIns="0" rtlCol="0">
              <a:spAutoFit/>
            </a:bodyPr>
            <a:lstStyle/>
            <a:p>
              <a:r>
                <a:rPr lang="pt-BR" dirty="0"/>
                <a:t>1</a:t>
              </a:r>
            </a:p>
          </p:txBody>
        </p:sp>
        <p:grpSp>
          <p:nvGrpSpPr>
            <p:cNvPr id="74" name="Group 73"/>
            <p:cNvGrpSpPr/>
            <p:nvPr/>
          </p:nvGrpSpPr>
          <p:grpSpPr>
            <a:xfrm>
              <a:off x="5799754" y="1939000"/>
              <a:ext cx="468000" cy="468000"/>
              <a:chOff x="5750690" y="1752807"/>
              <a:chExt cx="468000" cy="468000"/>
            </a:xfrm>
          </p:grpSpPr>
          <mc:AlternateContent xmlns:mc="http://schemas.openxmlformats.org/markup-compatibility/2006" xmlns:a14="http://schemas.microsoft.com/office/drawing/2010/main">
            <mc:Choice Requires="a14">
              <p:sp>
                <p:nvSpPr>
                  <p:cNvPr id="70" name="TextBox 69"/>
                  <p:cNvSpPr txBox="1"/>
                  <p:nvPr/>
                </p:nvSpPr>
                <p:spPr>
                  <a:xfrm>
                    <a:off x="5785045" y="1808576"/>
                    <a:ext cx="433645"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xmlns="">
              <p:sp>
                <p:nvSpPr>
                  <p:cNvPr id="70" name="TextBox 69"/>
                  <p:cNvSpPr txBox="1">
                    <a:spLocks noRot="1" noChangeAspect="1" noMove="1" noResize="1" noEditPoints="1" noAdjustHandles="1" noChangeArrowheads="1" noChangeShapeType="1" noTextEdit="1"/>
                  </p:cNvSpPr>
                  <p:nvPr/>
                </p:nvSpPr>
                <p:spPr>
                  <a:xfrm>
                    <a:off x="5785045" y="1808576"/>
                    <a:ext cx="433645" cy="345929"/>
                  </a:xfrm>
                  <a:prstGeom prst="rect">
                    <a:avLst/>
                  </a:prstGeom>
                  <a:blipFill rotWithShape="0">
                    <a:blip r:embed="rId14"/>
                    <a:stretch>
                      <a:fillRect l="-12676" t="-3509" r="-12676" b="-17544"/>
                    </a:stretch>
                  </a:blipFill>
                </p:spPr>
                <p:txBody>
                  <a:bodyPr/>
                  <a:lstStyle/>
                  <a:p>
                    <a:r>
                      <a:rPr lang="pt-BR">
                        <a:noFill/>
                      </a:rPr>
                      <a:t> </a:t>
                    </a:r>
                  </a:p>
                </p:txBody>
              </p:sp>
            </mc:Fallback>
          </mc:AlternateContent>
          <p:sp>
            <p:nvSpPr>
              <p:cNvPr id="72" name="Oval 71"/>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75" name="Straight Arrow Connector 74"/>
            <p:cNvCxnSpPr/>
            <p:nvPr/>
          </p:nvCxnSpPr>
          <p:spPr>
            <a:xfrm rot="5400000">
              <a:off x="5908025" y="1803152"/>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959215" y="5401704"/>
              <a:ext cx="117020" cy="276999"/>
            </a:xfrm>
            <a:prstGeom prst="rect">
              <a:avLst/>
            </a:prstGeom>
            <a:noFill/>
          </p:spPr>
          <p:txBody>
            <a:bodyPr wrap="none" lIns="0" tIns="0" rIns="0" bIns="0" rtlCol="0">
              <a:spAutoFit/>
            </a:bodyPr>
            <a:lstStyle/>
            <a:p>
              <a:r>
                <a:rPr lang="pt-BR" dirty="0"/>
                <a:t>1</a:t>
              </a:r>
            </a:p>
          </p:txBody>
        </p:sp>
        <p:cxnSp>
          <p:nvCxnSpPr>
            <p:cNvPr id="81" name="Straight Arrow Connector 80"/>
            <p:cNvCxnSpPr/>
            <p:nvPr/>
          </p:nvCxnSpPr>
          <p:spPr>
            <a:xfrm rot="-5400000">
              <a:off x="5899194" y="451854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5784267" y="4663200"/>
              <a:ext cx="473141" cy="468000"/>
              <a:chOff x="5750690" y="1752807"/>
              <a:chExt cx="473141" cy="468000"/>
            </a:xfrm>
          </p:grpSpPr>
          <mc:AlternateContent xmlns:mc="http://schemas.openxmlformats.org/markup-compatibility/2006" xmlns:a14="http://schemas.microsoft.com/office/drawing/2010/main">
            <mc:Choice Requires="a14">
              <p:sp>
                <p:nvSpPr>
                  <p:cNvPr id="83" name="TextBox 82"/>
                  <p:cNvSpPr txBox="1"/>
                  <p:nvPr/>
                </p:nvSpPr>
                <p:spPr>
                  <a:xfrm>
                    <a:off x="5790186" y="1818321"/>
                    <a:ext cx="433645" cy="346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oMath>
                      </m:oMathPara>
                    </a14:m>
                    <a:endParaRPr lang="pt-BR" dirty="0"/>
                  </a:p>
                </p:txBody>
              </p:sp>
            </mc:Choice>
            <mc:Fallback xmlns="">
              <p:sp>
                <p:nvSpPr>
                  <p:cNvPr id="83" name="TextBox 82"/>
                  <p:cNvSpPr txBox="1">
                    <a:spLocks noRot="1" noChangeAspect="1" noMove="1" noResize="1" noEditPoints="1" noAdjustHandles="1" noChangeArrowheads="1" noChangeShapeType="1" noTextEdit="1"/>
                  </p:cNvSpPr>
                  <p:nvPr/>
                </p:nvSpPr>
                <p:spPr>
                  <a:xfrm>
                    <a:off x="5790186" y="1818321"/>
                    <a:ext cx="433645" cy="346185"/>
                  </a:xfrm>
                  <a:prstGeom prst="rect">
                    <a:avLst/>
                  </a:prstGeom>
                  <a:blipFill rotWithShape="0">
                    <a:blip r:embed="rId15"/>
                    <a:stretch>
                      <a:fillRect l="-12676" t="-3571" r="-12676" b="-17857"/>
                    </a:stretch>
                  </a:blipFill>
                </p:spPr>
                <p:txBody>
                  <a:bodyPr/>
                  <a:lstStyle/>
                  <a:p>
                    <a:r>
                      <a:rPr lang="pt-BR">
                        <a:noFill/>
                      </a:rPr>
                      <a:t> </a:t>
                    </a:r>
                  </a:p>
                </p:txBody>
              </p:sp>
            </mc:Fallback>
          </mc:AlternateContent>
          <p:sp>
            <p:nvSpPr>
              <p:cNvPr id="84" name="Oval 83"/>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5" name="Straight Arrow Connector 84"/>
            <p:cNvCxnSpPr/>
            <p:nvPr/>
          </p:nvCxnSpPr>
          <p:spPr>
            <a:xfrm rot="-5400000">
              <a:off x="5891996" y="5287101"/>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917818" y="3971180"/>
              <a:ext cx="473140" cy="468000"/>
              <a:chOff x="5750690" y="1752807"/>
              <a:chExt cx="473140" cy="468000"/>
            </a:xfrm>
          </p:grpSpPr>
          <mc:AlternateContent xmlns:mc="http://schemas.openxmlformats.org/markup-compatibility/2006" xmlns:a14="http://schemas.microsoft.com/office/drawing/2010/main">
            <mc:Choice Requires="a14">
              <p:sp>
                <p:nvSpPr>
                  <p:cNvPr id="87" name="TextBox 86"/>
                  <p:cNvSpPr txBox="1"/>
                  <p:nvPr/>
                </p:nvSpPr>
                <p:spPr>
                  <a:xfrm>
                    <a:off x="5790186" y="1818321"/>
                    <a:ext cx="433644" cy="358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m:oMathPara>
                    </a14:m>
                    <a:endParaRPr lang="pt-BR" dirty="0"/>
                  </a:p>
                </p:txBody>
              </p:sp>
            </mc:Choice>
            <mc:Fallback xmlns="">
              <p:sp>
                <p:nvSpPr>
                  <p:cNvPr id="87" name="TextBox 86"/>
                  <p:cNvSpPr txBox="1">
                    <a:spLocks noRot="1" noChangeAspect="1" noMove="1" noResize="1" noEditPoints="1" noAdjustHandles="1" noChangeArrowheads="1" noChangeShapeType="1" noTextEdit="1"/>
                  </p:cNvSpPr>
                  <p:nvPr/>
                </p:nvSpPr>
                <p:spPr>
                  <a:xfrm>
                    <a:off x="5790186" y="1818321"/>
                    <a:ext cx="433644" cy="358431"/>
                  </a:xfrm>
                  <a:prstGeom prst="rect">
                    <a:avLst/>
                  </a:prstGeom>
                  <a:blipFill rotWithShape="0">
                    <a:blip r:embed="rId16"/>
                    <a:stretch>
                      <a:fillRect l="-12500" t="-3390" r="-11111" b="-13559"/>
                    </a:stretch>
                  </a:blipFill>
                </p:spPr>
                <p:txBody>
                  <a:bodyPr/>
                  <a:lstStyle/>
                  <a:p>
                    <a:r>
                      <a:rPr lang="pt-BR">
                        <a:noFill/>
                      </a:rPr>
                      <a:t> </a:t>
                    </a:r>
                  </a:p>
                </p:txBody>
              </p:sp>
            </mc:Fallback>
          </mc:AlternateContent>
          <p:sp>
            <p:nvSpPr>
              <p:cNvPr id="88" name="Oval 87"/>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9" name="Straight Arrow Connector 88"/>
            <p:cNvCxnSpPr/>
            <p:nvPr/>
          </p:nvCxnSpPr>
          <p:spPr>
            <a:xfrm rot="-5400000">
              <a:off x="9018504" y="3847435"/>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085723" y="4679512"/>
              <a:ext cx="117020" cy="276999"/>
            </a:xfrm>
            <a:prstGeom prst="rect">
              <a:avLst/>
            </a:prstGeom>
            <a:noFill/>
          </p:spPr>
          <p:txBody>
            <a:bodyPr wrap="none" lIns="0" tIns="0" rIns="0" bIns="0" rtlCol="0">
              <a:spAutoFit/>
            </a:bodyPr>
            <a:lstStyle/>
            <a:p>
              <a:r>
                <a:rPr lang="pt-BR" dirty="0"/>
                <a:t>1</a:t>
              </a:r>
            </a:p>
          </p:txBody>
        </p:sp>
        <p:cxnSp>
          <p:nvCxnSpPr>
            <p:cNvPr id="91" name="Straight Arrow Connector 90"/>
            <p:cNvCxnSpPr/>
            <p:nvPr/>
          </p:nvCxnSpPr>
          <p:spPr>
            <a:xfrm rot="-5400000">
              <a:off x="9018504" y="456490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2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p:sp>
        <p:nvSpPr>
          <p:cNvPr id="3" name="Content Placeholder 2"/>
          <p:cNvSpPr>
            <a:spLocks noGrp="1"/>
          </p:cNvSpPr>
          <p:nvPr>
            <p:ph idx="1"/>
          </p:nvPr>
        </p:nvSpPr>
        <p:spPr/>
        <p:txBody>
          <a:bodyPr/>
          <a:lstStyle/>
          <a:p>
            <a:r>
              <a:rPr lang="pt-BR" dirty="0"/>
              <a:t>A </a:t>
            </a:r>
            <a:r>
              <a:rPr lang="pt-BR" b="1" i="1" dirty="0"/>
              <a:t>função logística</a:t>
            </a:r>
            <a:r>
              <a:rPr lang="pt-BR" dirty="0"/>
              <a:t> e sua derivada para alguns valores do </a:t>
            </a:r>
            <a:r>
              <a:rPr lang="pt-BR" b="1" i="1" dirty="0"/>
              <a:t>fator de suavização </a:t>
            </a:r>
            <a:r>
              <a:rPr lang="pt-BR" dirty="0"/>
              <a:t>são mostradas nas figuras ao lado.</a:t>
            </a:r>
          </a:p>
        </p:txBody>
      </p:sp>
      <p:pic>
        <p:nvPicPr>
          <p:cNvPr id="5" name="Picture 4"/>
          <p:cNvPicPr>
            <a:picLocks noChangeAspect="1"/>
          </p:cNvPicPr>
          <p:nvPr/>
        </p:nvPicPr>
        <p:blipFill rotWithShape="1">
          <a:blip r:embed="rId2"/>
          <a:srcRect l="6384" t="6760" r="8331" b="3175"/>
          <a:stretch/>
        </p:blipFill>
        <p:spPr>
          <a:xfrm>
            <a:off x="2203450" y="2776532"/>
            <a:ext cx="3619500" cy="3322008"/>
          </a:xfrm>
          <a:prstGeom prst="rect">
            <a:avLst/>
          </a:prstGeom>
        </p:spPr>
      </p:pic>
      <p:sp>
        <p:nvSpPr>
          <p:cNvPr id="7" name="Rectangle 6"/>
          <p:cNvSpPr/>
          <p:nvPr/>
        </p:nvSpPr>
        <p:spPr>
          <a:xfrm>
            <a:off x="2203450" y="6127671"/>
            <a:ext cx="3619500" cy="369332"/>
          </a:xfrm>
          <a:prstGeom prst="rect">
            <a:avLst/>
          </a:prstGeom>
        </p:spPr>
        <p:txBody>
          <a:bodyPr wrap="square">
            <a:spAutoFit/>
          </a:bodyPr>
          <a:lstStyle/>
          <a:p>
            <a:pPr algn="ctr"/>
            <a:r>
              <a:rPr lang="pt-BR" dirty="0"/>
              <a:t>Função Logística.</a:t>
            </a:r>
          </a:p>
        </p:txBody>
      </p:sp>
      <p:sp>
        <p:nvSpPr>
          <p:cNvPr id="8" name="Rectangle 7"/>
          <p:cNvSpPr/>
          <p:nvPr/>
        </p:nvSpPr>
        <p:spPr>
          <a:xfrm>
            <a:off x="6413500" y="6098540"/>
            <a:ext cx="3594100" cy="369332"/>
          </a:xfrm>
          <a:prstGeom prst="rect">
            <a:avLst/>
          </a:prstGeom>
        </p:spPr>
        <p:txBody>
          <a:bodyPr wrap="square">
            <a:spAutoFit/>
          </a:bodyPr>
          <a:lstStyle/>
          <a:p>
            <a:pPr algn="ctr"/>
            <a:r>
              <a:rPr lang="pt-BR" dirty="0"/>
              <a:t>Derivada da Função Logística.</a:t>
            </a:r>
          </a:p>
        </p:txBody>
      </p:sp>
      <p:pic>
        <p:nvPicPr>
          <p:cNvPr id="4" name="Picture 3"/>
          <p:cNvPicPr>
            <a:picLocks noChangeAspect="1"/>
          </p:cNvPicPr>
          <p:nvPr/>
        </p:nvPicPr>
        <p:blipFill rotWithShape="1">
          <a:blip r:embed="rId3"/>
          <a:srcRect l="5494" t="6152" r="8609" b="1927"/>
          <a:stretch/>
        </p:blipFill>
        <p:spPr>
          <a:xfrm>
            <a:off x="6244313" y="2747401"/>
            <a:ext cx="3603175" cy="335113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64976" y="3572177"/>
                <a:ext cx="2032969" cy="1200329"/>
              </a:xfrm>
              <a:prstGeom prst="rect">
                <a:avLst/>
              </a:prstGeom>
              <a:noFill/>
            </p:spPr>
            <p:txBody>
              <a:bodyPr wrap="square" rtlCol="0">
                <a:spAutoFit/>
              </a:bodyPr>
              <a:lstStyle/>
              <a:p>
                <a:pPr algn="ctr"/>
                <a:r>
                  <a:rPr lang="pt-BR" b="1" dirty="0" smtClean="0"/>
                  <a:t>OBS</a:t>
                </a:r>
                <a:r>
                  <a:rPr lang="pt-BR" dirty="0" smtClean="0"/>
                  <a:t>.: Quanto maior </a:t>
                </a:r>
                <a14:m>
                  <m:oMath xmlns:m="http://schemas.openxmlformats.org/officeDocument/2006/math">
                    <m:r>
                      <a:rPr lang="pt-BR" i="1">
                        <a:latin typeface="Cambria Math" panose="02040503050406030204" pitchFamily="18" charset="0"/>
                      </a:rPr>
                      <m:t>𝑝</m:t>
                    </m:r>
                  </m:oMath>
                </a14:m>
                <a:r>
                  <a:rPr lang="pt-BR" dirty="0" smtClean="0"/>
                  <a:t>, mais próxima ela fica da função degrau.</a:t>
                </a:r>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164976" y="3572177"/>
                <a:ext cx="2032969" cy="1200329"/>
              </a:xfrm>
              <a:prstGeom prst="rect">
                <a:avLst/>
              </a:prstGeom>
              <a:blipFill rotWithShape="0">
                <a:blip r:embed="rId4"/>
                <a:stretch>
                  <a:fillRect t="-3046" r="-2395" b="-7107"/>
                </a:stretch>
              </a:blipFill>
            </p:spPr>
            <p:txBody>
              <a:bodyPr/>
              <a:lstStyle/>
              <a:p>
                <a:r>
                  <a:rPr lang="pt-BR">
                    <a:noFill/>
                  </a:rPr>
                  <a:t> </a:t>
                </a:r>
              </a:p>
            </p:txBody>
          </p:sp>
        </mc:Fallback>
      </mc:AlternateContent>
      <p:cxnSp>
        <p:nvCxnSpPr>
          <p:cNvPr id="10" name="Straight Arrow Connector 9"/>
          <p:cNvCxnSpPr/>
          <p:nvPr/>
        </p:nvCxnSpPr>
        <p:spPr>
          <a:xfrm flipV="1">
            <a:off x="2043338" y="3401130"/>
            <a:ext cx="2187699" cy="600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10002837" y="3961305"/>
                <a:ext cx="2013918" cy="923330"/>
              </a:xfrm>
              <a:prstGeom prst="rect">
                <a:avLst/>
              </a:prstGeom>
              <a:noFill/>
            </p:spPr>
            <p:txBody>
              <a:bodyPr wrap="square" rtlCol="0">
                <a:spAutoFit/>
              </a:bodyPr>
              <a:lstStyle/>
              <a:p>
                <a:pPr algn="ctr"/>
                <a:r>
                  <a:rPr lang="pt-BR" b="1" dirty="0" smtClean="0"/>
                  <a:t>OBS</a:t>
                </a:r>
                <a:r>
                  <a:rPr lang="pt-BR" dirty="0" smtClean="0"/>
                  <a:t>.: tende ao impulso conforme </a:t>
                </a:r>
                <a14:m>
                  <m:oMath xmlns:m="http://schemas.openxmlformats.org/officeDocument/2006/math">
                    <m:r>
                      <a:rPr lang="pt-BR" i="1">
                        <a:latin typeface="Cambria Math" panose="02040503050406030204" pitchFamily="18" charset="0"/>
                      </a:rPr>
                      <m:t>𝑝</m:t>
                    </m:r>
                  </m:oMath>
                </a14:m>
                <a:r>
                  <a:rPr lang="pt-BR" dirty="0" smtClean="0"/>
                  <a:t> aumenta.</a:t>
                </a:r>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10002837" y="3961305"/>
                <a:ext cx="2013918" cy="923330"/>
              </a:xfrm>
              <a:prstGeom prst="rect">
                <a:avLst/>
              </a:prstGeom>
              <a:blipFill rotWithShape="0">
                <a:blip r:embed="rId5"/>
                <a:stretch>
                  <a:fillRect t="-3974" r="-909" b="-9934"/>
                </a:stretch>
              </a:blipFill>
            </p:spPr>
            <p:txBody>
              <a:bodyPr/>
              <a:lstStyle/>
              <a:p>
                <a:r>
                  <a:rPr lang="pt-BR">
                    <a:noFill/>
                  </a:rPr>
                  <a:t> </a:t>
                </a:r>
              </a:p>
            </p:txBody>
          </p:sp>
        </mc:Fallback>
      </mc:AlternateContent>
    </p:spTree>
    <p:extLst>
      <p:ext uri="{BB962C8B-B14F-4D97-AF65-F5344CB8AC3E}">
        <p14:creationId xmlns:p14="http://schemas.microsoft.com/office/powerpoint/2010/main" val="1323410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1325563"/>
          </a:xfrm>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5901"/>
                <a:ext cx="11150600" cy="2567066"/>
              </a:xfrm>
            </p:spPr>
            <p:txBody>
              <a:bodyPr>
                <a:normAutofit fontScale="77500" lnSpcReduction="20000"/>
              </a:bodyPr>
              <a:lstStyle/>
              <a:p>
                <a:r>
                  <a:rPr lang="pt-BR" dirty="0"/>
                  <a:t>A </a:t>
                </a:r>
                <a:r>
                  <a:rPr lang="pt-BR" b="1" i="1" dirty="0"/>
                  <a:t>função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r>
                        <m:rPr>
                          <m:nor/>
                        </m:rPr>
                        <a:rPr lang="pt-BR" dirty="0"/>
                        <m:t>.</m:t>
                      </m:r>
                    </m:oMath>
                  </m:oMathPara>
                </a14:m>
                <a:endParaRPr lang="pt-BR" dirty="0"/>
              </a:p>
              <a:p>
                <a:r>
                  <a:rPr lang="pt-BR" dirty="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r>
                      <a:rPr lang="pt-BR" i="1">
                        <a:latin typeface="Cambria Math" panose="02040503050406030204" pitchFamily="18" charset="0"/>
                      </a:rPr>
                      <m:t>𝑝</m:t>
                    </m:r>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smtClean="0">
                                <a:latin typeface="Cambria Math" panose="02040503050406030204" pitchFamily="18" charset="0"/>
                              </a:rPr>
                            </m:ctrlPr>
                          </m:sSupPr>
                          <m:e>
                            <m:r>
                              <m:rPr>
                                <m:sty m:val="p"/>
                              </m:rPr>
                              <a:rPr lang="pt-BR" b="0" i="0" smtClean="0">
                                <a:latin typeface="Cambria Math" panose="02040503050406030204" pitchFamily="18" charset="0"/>
                              </a:rPr>
                              <m:t>tanh</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d>
                    <m:r>
                      <a:rPr lang="pt-BR" i="1">
                        <a:latin typeface="Cambria Math" panose="02040503050406030204" pitchFamily="18" charset="0"/>
                      </a:rPr>
                      <m:t>&gt;0</m:t>
                    </m:r>
                  </m:oMath>
                </a14:m>
                <a:r>
                  <a:rPr lang="pt-BR" dirty="0"/>
                  <a:t>,</a:t>
                </a:r>
              </a:p>
              <a:p>
                <a:pPr marL="0" indent="0">
                  <a:buNone/>
                </a:pPr>
                <a:r>
                  <a:rPr lang="pt-BR" dirty="0"/>
                  <a:t>onde mais uma vez, o parâmetro </a:t>
                </a:r>
                <a14:m>
                  <m:oMath xmlns:m="http://schemas.openxmlformats.org/officeDocument/2006/math">
                    <m:r>
                      <a:rPr lang="pt-BR" i="1">
                        <a:latin typeface="Cambria Math" panose="02040503050406030204" pitchFamily="18" charset="0"/>
                      </a:rPr>
                      <m:t>𝑝</m:t>
                    </m:r>
                  </m:oMath>
                </a14:m>
                <a:r>
                  <a:rPr lang="pt-BR" dirty="0"/>
                  <a:t> controla a suavidade da função. Essa função e sua derivada são mostradas nas figuras abaixo.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5901"/>
                <a:ext cx="11150600" cy="2567066"/>
              </a:xfrm>
              <a:blipFill rotWithShape="0">
                <a:blip r:embed="rId3"/>
                <a:stretch>
                  <a:fillRect l="-711" t="-498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5605" t="6537" r="8331" b="2951"/>
          <a:stretch/>
        </p:blipFill>
        <p:spPr>
          <a:xfrm>
            <a:off x="2344124" y="3848100"/>
            <a:ext cx="3293009" cy="3009900"/>
          </a:xfrm>
          <a:prstGeom prst="rect">
            <a:avLst/>
          </a:prstGeom>
        </p:spPr>
      </p:pic>
      <p:sp>
        <p:nvSpPr>
          <p:cNvPr id="6" name="Rectangle 5"/>
          <p:cNvSpPr/>
          <p:nvPr/>
        </p:nvSpPr>
        <p:spPr>
          <a:xfrm>
            <a:off x="838200" y="4905847"/>
            <a:ext cx="1718234" cy="923330"/>
          </a:xfrm>
          <a:prstGeom prst="rect">
            <a:avLst/>
          </a:prstGeom>
        </p:spPr>
        <p:txBody>
          <a:bodyPr wrap="square">
            <a:spAutoFit/>
          </a:bodyPr>
          <a:lstStyle/>
          <a:p>
            <a:pPr algn="ctr"/>
            <a:r>
              <a:rPr lang="pt-BR" dirty="0"/>
              <a:t>Função Tangente Hiperbólica.</a:t>
            </a:r>
          </a:p>
        </p:txBody>
      </p:sp>
      <p:sp>
        <p:nvSpPr>
          <p:cNvPr id="7" name="Rectangle 6"/>
          <p:cNvSpPr/>
          <p:nvPr/>
        </p:nvSpPr>
        <p:spPr>
          <a:xfrm>
            <a:off x="9736426" y="4767347"/>
            <a:ext cx="1313824" cy="923330"/>
          </a:xfrm>
          <a:prstGeom prst="rect">
            <a:avLst/>
          </a:prstGeom>
        </p:spPr>
        <p:txBody>
          <a:bodyPr wrap="square">
            <a:spAutoFit/>
          </a:bodyPr>
          <a:lstStyle/>
          <a:p>
            <a:pPr algn="ctr"/>
            <a:r>
              <a:rPr lang="pt-BR" dirty="0"/>
              <a:t>Derivada da Tangente Hiperbólica.</a:t>
            </a:r>
          </a:p>
        </p:txBody>
      </p:sp>
      <p:pic>
        <p:nvPicPr>
          <p:cNvPr id="8" name="Picture 7"/>
          <p:cNvPicPr>
            <a:picLocks noChangeAspect="1"/>
          </p:cNvPicPr>
          <p:nvPr/>
        </p:nvPicPr>
        <p:blipFill rotWithShape="1">
          <a:blip r:embed="rId5"/>
          <a:srcRect l="5494" t="6408" r="8386" b="1927"/>
          <a:stretch/>
        </p:blipFill>
        <p:spPr>
          <a:xfrm>
            <a:off x="6413500" y="3848100"/>
            <a:ext cx="3253719" cy="3009900"/>
          </a:xfrm>
          <a:prstGeom prst="rect">
            <a:avLst/>
          </a:prstGeom>
        </p:spPr>
      </p:pic>
    </p:spTree>
    <p:extLst>
      <p:ext uri="{BB962C8B-B14F-4D97-AF65-F5344CB8AC3E}">
        <p14:creationId xmlns:p14="http://schemas.microsoft.com/office/powerpoint/2010/main" val="1905309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45"/>
            <a:ext cx="10515600" cy="962657"/>
          </a:xfrm>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57326"/>
                <a:ext cx="8802522" cy="5400676"/>
              </a:xfrm>
            </p:spPr>
            <p:txBody>
              <a:bodyPr>
                <a:normAutofit fontScale="85000" lnSpcReduction="20000"/>
              </a:bodyPr>
              <a:lstStyle/>
              <a:p>
                <a:r>
                  <a:rPr lang="pt-BR" dirty="0"/>
                  <a:t>Embora as duas funções apresentadas anteriormente sejam </a:t>
                </a:r>
                <a:r>
                  <a:rPr lang="pt-BR" dirty="0" smtClean="0"/>
                  <a:t>clássicas, </a:t>
                </a:r>
                <a:r>
                  <a:rPr lang="pt-BR" dirty="0"/>
                  <a:t>com o surgimento das </a:t>
                </a:r>
                <a:r>
                  <a:rPr lang="pt-BR" b="1" dirty="0"/>
                  <a:t>redes neurais profundas</a:t>
                </a:r>
                <a:r>
                  <a:rPr lang="pt-BR" dirty="0"/>
                  <a:t>, uma outra função, conhecida como </a:t>
                </a:r>
                <a:r>
                  <a:rPr lang="pt-BR" b="1" i="1" dirty="0"/>
                  <a:t>função retificadora</a:t>
                </a:r>
                <a:r>
                  <a:rPr lang="pt-BR" dirty="0"/>
                  <a:t>, passou a ser a bastante utilizada por uma série de questões numéricas e computacionais</a:t>
                </a:r>
                <a:r>
                  <a:rPr lang="pt-BR" dirty="0" smtClean="0"/>
                  <a:t>.</a:t>
                </a:r>
              </a:p>
              <a:p>
                <a:r>
                  <a:rPr lang="pt-BR" dirty="0" smtClean="0"/>
                  <a:t>A </a:t>
                </a:r>
                <a:r>
                  <a:rPr lang="pt-BR" b="1" i="1" dirty="0"/>
                  <a:t>função retificadora </a:t>
                </a:r>
                <a:r>
                  <a:rPr lang="pt-BR" dirty="0"/>
                  <a:t>tem sua expressão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i="1">
                        <a:latin typeface="Cambria Math" panose="02040503050406030204" pitchFamily="18" charset="0"/>
                      </a:rPr>
                      <m:t>=</m:t>
                    </m:r>
                    <m:r>
                      <m:rPr>
                        <m:sty m:val="p"/>
                      </m:rPr>
                      <a:rPr lang="pt-BR">
                        <a:latin typeface="Cambria Math" panose="02040503050406030204" pitchFamily="18" charset="0"/>
                      </a:rPr>
                      <m:t>max</m:t>
                    </m:r>
                    <m:d>
                      <m:dPr>
                        <m:ctrlPr>
                          <a:rPr lang="pt-BR" i="1">
                            <a:latin typeface="Cambria Math" panose="02040503050406030204" pitchFamily="18" charset="0"/>
                          </a:rPr>
                        </m:ctrlPr>
                      </m:dPr>
                      <m:e>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oMath>
                </a14:m>
                <a:r>
                  <a:rPr lang="pt-BR" dirty="0"/>
                  <a:t>.</a:t>
                </a:r>
              </a:p>
              <a:p>
                <a:r>
                  <a:rPr lang="pt-BR" dirty="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&lt;0</m:t>
                            </m:r>
                          </m:e>
                          <m:e>
                            <m:r>
                              <a:rPr lang="pt-BR" i="1">
                                <a:latin typeface="Cambria Math" panose="02040503050406030204" pitchFamily="18" charset="0"/>
                              </a:rPr>
                              <m:t>1, </m:t>
                            </m:r>
                            <m:r>
                              <m:rPr>
                                <m:sty m:val="p"/>
                              </m:rPr>
                              <a:rPr lang="pt-BR">
                                <a:latin typeface="Cambria Math" panose="02040503050406030204" pitchFamily="18" charset="0"/>
                              </a:rPr>
                              <m:t>se</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&gt;0</m:t>
                            </m:r>
                          </m:e>
                        </m:eqArr>
                      </m:e>
                    </m:d>
                  </m:oMath>
                </a14:m>
                <a:r>
                  <a:rPr lang="pt-BR" dirty="0"/>
                  <a:t>,</a:t>
                </a:r>
              </a:p>
              <a:p>
                <a:pPr marL="0" indent="0">
                  <a:buNone/>
                </a:pPr>
                <a:r>
                  <a:rPr lang="pt-BR" dirty="0"/>
                  <a:t>e indefinido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a:latin typeface="Cambria Math" panose="02040503050406030204" pitchFamily="18" charset="0"/>
                      </a:rPr>
                      <m:t>=0</m:t>
                    </m:r>
                  </m:oMath>
                </a14:m>
                <a:r>
                  <a:rPr lang="pt-BR" dirty="0"/>
                  <a:t>, porém o valor da derivada em zero pode ser arbitrariamente escolhido como 0 ou 1.</a:t>
                </a:r>
              </a:p>
              <a:p>
                <a:r>
                  <a:rPr lang="pt-BR" dirty="0"/>
                  <a:t>Um </a:t>
                </a:r>
                <a:r>
                  <a:rPr lang="pt-BR" b="1" i="1" dirty="0"/>
                  <a:t>nó</a:t>
                </a:r>
                <a:r>
                  <a:rPr lang="pt-BR" dirty="0"/>
                  <a:t> que emprega uma </a:t>
                </a:r>
                <a:r>
                  <a:rPr lang="pt-BR" b="1" i="1" dirty="0"/>
                  <a:t>função de ativação retificadora </a:t>
                </a:r>
                <a:r>
                  <a:rPr lang="pt-BR" dirty="0"/>
                  <a:t>é chamado de ReLU (rectified linear unit).</a:t>
                </a:r>
              </a:p>
              <a:p>
                <a:r>
                  <a:rPr lang="pt-BR" dirty="0"/>
                  <a:t>A </a:t>
                </a:r>
                <a:r>
                  <a:rPr lang="pt-BR" b="1" i="1" dirty="0"/>
                  <a:t>função retificadora </a:t>
                </a:r>
                <a:r>
                  <a:rPr lang="pt-BR" dirty="0"/>
                  <a:t>e sua derivada são mostradas nas figuras ao lado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57326"/>
                <a:ext cx="8802522" cy="5400676"/>
              </a:xfrm>
              <a:blipFill rotWithShape="0">
                <a:blip r:embed="rId3"/>
                <a:stretch>
                  <a:fillRect l="-1109" t="-2596" b="-790"/>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6128" t="6362" r="8709" b="2871"/>
          <a:stretch/>
        </p:blipFill>
        <p:spPr>
          <a:xfrm>
            <a:off x="9578494" y="657147"/>
            <a:ext cx="2523675" cy="2337655"/>
          </a:xfrm>
          <a:prstGeom prst="rect">
            <a:avLst/>
          </a:prstGeom>
        </p:spPr>
      </p:pic>
      <p:sp>
        <p:nvSpPr>
          <p:cNvPr id="5" name="Rectangle 4"/>
          <p:cNvSpPr/>
          <p:nvPr/>
        </p:nvSpPr>
        <p:spPr>
          <a:xfrm>
            <a:off x="9578494" y="2988376"/>
            <a:ext cx="2523675" cy="369332"/>
          </a:xfrm>
          <a:prstGeom prst="rect">
            <a:avLst/>
          </a:prstGeom>
        </p:spPr>
        <p:txBody>
          <a:bodyPr wrap="square">
            <a:spAutoFit/>
          </a:bodyPr>
          <a:lstStyle/>
          <a:p>
            <a:pPr algn="ctr"/>
            <a:r>
              <a:rPr lang="pt-BR" dirty="0"/>
              <a:t>Função Retificadora.</a:t>
            </a:r>
          </a:p>
        </p:txBody>
      </p:sp>
      <p:sp>
        <p:nvSpPr>
          <p:cNvPr id="6" name="Rectangle 5"/>
          <p:cNvSpPr/>
          <p:nvPr/>
        </p:nvSpPr>
        <p:spPr>
          <a:xfrm>
            <a:off x="9640722" y="5933621"/>
            <a:ext cx="2450923" cy="646331"/>
          </a:xfrm>
          <a:prstGeom prst="rect">
            <a:avLst/>
          </a:prstGeom>
        </p:spPr>
        <p:txBody>
          <a:bodyPr wrap="square">
            <a:spAutoFit/>
          </a:bodyPr>
          <a:lstStyle/>
          <a:p>
            <a:pPr algn="ctr"/>
            <a:r>
              <a:rPr lang="pt-BR" dirty="0"/>
              <a:t>Derivada da Função Retificadora.</a:t>
            </a:r>
          </a:p>
        </p:txBody>
      </p:sp>
      <p:pic>
        <p:nvPicPr>
          <p:cNvPr id="7" name="Picture 6"/>
          <p:cNvPicPr>
            <a:picLocks noChangeAspect="1"/>
          </p:cNvPicPr>
          <p:nvPr/>
        </p:nvPicPr>
        <p:blipFill rotWithShape="1">
          <a:blip r:embed="rId5"/>
          <a:srcRect l="5494" t="6152" r="8609" b="1671"/>
          <a:stretch/>
        </p:blipFill>
        <p:spPr>
          <a:xfrm>
            <a:off x="9578494" y="3602602"/>
            <a:ext cx="2513151" cy="2343871"/>
          </a:xfrm>
          <a:prstGeom prst="rect">
            <a:avLst/>
          </a:prstGeom>
        </p:spPr>
      </p:pic>
    </p:spTree>
    <p:extLst>
      <p:ext uri="{BB962C8B-B14F-4D97-AF65-F5344CB8AC3E}">
        <p14:creationId xmlns:p14="http://schemas.microsoft.com/office/powerpoint/2010/main" val="42894423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17703</TotalTime>
  <Words>6065</Words>
  <Application>Microsoft Office PowerPoint</Application>
  <PresentationFormat>Widescreen</PresentationFormat>
  <Paragraphs>785</Paragraphs>
  <Slides>67</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Calibri Light</vt:lpstr>
      <vt:lpstr>Cambria Math</vt:lpstr>
      <vt:lpstr>Courier New</vt:lpstr>
      <vt:lpstr>Wingdings</vt:lpstr>
      <vt:lpstr>Office Theme</vt:lpstr>
      <vt:lpstr>TP555 - Inteligência Artificial e Machine Learning: Redes Neurais Artificiais (Parte II)</vt:lpstr>
      <vt:lpstr>Perceptron de Múltiplas Camadas</vt:lpstr>
      <vt:lpstr>Perceptron de Múltiplas Camadas</vt:lpstr>
      <vt:lpstr>Perceptron de Múltiplas Camadas</vt:lpstr>
      <vt:lpstr>Perceptron de Múltiplas Camadas</vt:lpstr>
      <vt:lpstr>Funções de ativação</vt:lpstr>
      <vt:lpstr>Funções de ativação</vt:lpstr>
      <vt:lpstr>Funções de ativação</vt:lpstr>
      <vt:lpstr>Funções de ativação</vt:lpstr>
      <vt:lpstr>Funções de ativação</vt:lpstr>
      <vt:lpstr>Conectando Neurônios</vt:lpstr>
      <vt:lpstr>Conectando Neurônios</vt:lpstr>
      <vt:lpstr>Regressão Não-Linear</vt:lpstr>
      <vt:lpstr>Aproximação universal de funções</vt:lpstr>
      <vt:lpstr>Aprendizado em Redes Neurais</vt:lpstr>
      <vt:lpstr>Aprendizado em Redes Neurais</vt:lpstr>
      <vt:lpstr>Aprendizado em Redes Neurais</vt:lpstr>
      <vt:lpstr>Aprendizado em Redes Neurais</vt:lpstr>
      <vt:lpstr>Mínimos Locais, Mínimos Globais e Pontos de Sela</vt:lpstr>
      <vt:lpstr>Mínimos Locais, Mínimos Globais e Pontos de Sela</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Algumas noções básicas</vt:lpstr>
      <vt:lpstr>Retropropagação: Algumas noções básicas</vt:lpstr>
      <vt:lpstr>Retropropagando o erro</vt:lpstr>
      <vt:lpstr>Retropropagando o erro</vt:lpstr>
      <vt:lpstr>Exemplo da retropropagação do erro</vt:lpstr>
      <vt:lpstr>Exemplo da retropropagação do erro</vt:lpstr>
      <vt:lpstr>Exemplo da retropropagação do erro</vt:lpstr>
      <vt:lpstr>Exemplo da retropropagação do erro</vt:lpstr>
      <vt:lpstr>Algumas visões práticas de algoritmos de aprendizado</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Variações dos algoritmos de otimização dos pesos: Método do Gradiente Estocástico</vt:lpstr>
      <vt:lpstr>Variações dos algoritmos de otimização dos pesos: Método do Gradiente Estocástico</vt:lpstr>
      <vt:lpstr>Variações dos algoritmos de otimização dos pesos: Momento</vt:lpstr>
      <vt:lpstr>Variações dos algoritmos de otimização dos pesos: Momento</vt:lpstr>
      <vt:lpstr>Variações dos algoritmos de otimização dos pesos: Momento de Nesterov e Passo de Aprendizado Adaptativo</vt:lpstr>
      <vt:lpstr>Inicialização dos Pesos</vt:lpstr>
      <vt:lpstr>Inicialização dos Pesos</vt:lpstr>
      <vt:lpstr>Inicialização dos Pesos</vt:lpstr>
      <vt:lpstr>Redes Neurais MLP com SciKit-Learn</vt:lpstr>
      <vt:lpstr>Detecção de símbolos QPSK com MLPClassifier</vt:lpstr>
      <vt:lpstr>Estimação de fase com MLPRegressor </vt:lpstr>
      <vt:lpstr>Avisos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1308</cp:revision>
  <dcterms:created xsi:type="dcterms:W3CDTF">2020-04-06T23:46:10Z</dcterms:created>
  <dcterms:modified xsi:type="dcterms:W3CDTF">2021-09-22T12:57:46Z</dcterms:modified>
</cp:coreProperties>
</file>